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6"/>
  </p:notesMasterIdLst>
  <p:sldIdLst>
    <p:sldId id="276" r:id="rId2"/>
    <p:sldId id="780" r:id="rId3"/>
    <p:sldId id="661" r:id="rId4"/>
    <p:sldId id="277" r:id="rId5"/>
    <p:sldId id="278" r:id="rId6"/>
    <p:sldId id="279" r:id="rId7"/>
    <p:sldId id="280" r:id="rId8"/>
    <p:sldId id="281" r:id="rId9"/>
    <p:sldId id="282" r:id="rId10"/>
    <p:sldId id="283" r:id="rId11"/>
    <p:sldId id="286" r:id="rId12"/>
    <p:sldId id="284" r:id="rId13"/>
    <p:sldId id="287" r:id="rId14"/>
    <p:sldId id="285"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14" d="100"/>
          <a:sy n="114" d="100"/>
        </p:scale>
        <p:origin x="1560" y="84"/>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0692D35-4A1F-459F-8694-5D725AFF3067}" type="datetimeFigureOut">
              <a:rPr lang="zh-TW" altLang="en-US" smtClean="0"/>
              <a:t>2019/1/22</a:t>
            </a:fld>
            <a:endParaRPr lang="zh-TW" altLang="en-US"/>
          </a:p>
        </p:txBody>
      </p:sp>
      <p:sp>
        <p:nvSpPr>
          <p:cNvPr id="4" name="投影片圖像版面配置區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B242835-7702-4148-8BDA-DF7A713F8258}" type="slidenum">
              <a:rPr lang="zh-TW" altLang="en-US" smtClean="0"/>
              <a:t>‹#›</a:t>
            </a:fld>
            <a:endParaRPr lang="zh-TW" altLang="en-US"/>
          </a:p>
        </p:txBody>
      </p:sp>
    </p:spTree>
    <p:extLst>
      <p:ext uri="{BB962C8B-B14F-4D97-AF65-F5344CB8AC3E}">
        <p14:creationId xmlns:p14="http://schemas.microsoft.com/office/powerpoint/2010/main" val="3870586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E6D30C5-EFC0-42E1-BD48-8FDFB51E5865}" type="slidenum">
              <a:rPr lang="en-US" altLang="zh-TW" smtClean="0"/>
              <a:pPr/>
              <a:t>4</a:t>
            </a:fld>
            <a:endParaRPr lang="en-US" altLang="zh-TW"/>
          </a:p>
        </p:txBody>
      </p:sp>
    </p:spTree>
    <p:extLst>
      <p:ext uri="{BB962C8B-B14F-4D97-AF65-F5344CB8AC3E}">
        <p14:creationId xmlns:p14="http://schemas.microsoft.com/office/powerpoint/2010/main" val="2551483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A2AF5C7-6F44-4809-97BA-AE39CCFBC802}" type="slidenum">
              <a:rPr lang="en-US" altLang="zh-TW"/>
              <a:pPr eaLnBrk="1" hangingPunct="1"/>
              <a:t>5</a:t>
            </a:fld>
            <a:endParaRPr lang="en-US" altLang="zh-TW"/>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1183539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008130A-F958-46A1-8AB2-BBEE236E7A4F}" type="slidenum">
              <a:rPr lang="en-US" altLang="zh-TW"/>
              <a:pPr eaLnBrk="1" hangingPunct="1"/>
              <a:t>7</a:t>
            </a:fld>
            <a:endParaRPr lang="en-US" altLang="zh-TW"/>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139382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zh-TW" altLang="en-US"/>
              <a:t>按一下以編輯母片標題樣式</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dirty="0"/>
          </a:p>
        </p:txBody>
      </p:sp>
      <p:sp>
        <p:nvSpPr>
          <p:cNvPr id="4" name="Date Placeholder 3"/>
          <p:cNvSpPr>
            <a:spLocks noGrp="1"/>
          </p:cNvSpPr>
          <p:nvPr>
            <p:ph type="dt" sz="half" idx="10"/>
          </p:nvPr>
        </p:nvSpPr>
        <p:spPr>
          <a:xfrm>
            <a:off x="7325773" y="6117336"/>
            <a:ext cx="857473" cy="365125"/>
          </a:xfrm>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D57F1E4F-1CFF-5643-939E-217C01CDF565}" type="slidenum">
              <a:rPr lang="en-US" smtClean="0"/>
              <a:pPr/>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963139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6700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9492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zh-TW" altLang="en-US"/>
              <a:t>按一下以編輯母片標題樣式</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610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6571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zh-TW" altLang="en-US"/>
              <a:t>按一下以編輯母片標題樣式</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zh-TW" altLang="en-US"/>
              <a:t>按一下以編輯母片文字樣式</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7649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zh-TW" altLang="en-US"/>
              <a:t>按一下以編輯母片標題樣式</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TW" altLang="en-US"/>
              <a:t>按一下以編輯母片文字樣式</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6810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0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121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a:xfrm>
            <a:off x="7344329" y="6108173"/>
            <a:ext cx="857473" cy="365125"/>
          </a:xfrm>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4934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0561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142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0565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7187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057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zh-TW" altLang="en-US"/>
              <a:t>按一下以編輯母片標題樣式</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5492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zh-TW" altLang="en-US"/>
              <a:t>按一下以編輯母片標題樣式</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3872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1/22/2019</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852372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D:\工會-1\退休金案\勞退金懶人包\參考圖\imagesCLAXT1R4.jpg"/>
          <p:cNvPicPr>
            <a:picLocks noChangeAspect="1" noChangeArrowheads="1"/>
          </p:cNvPicPr>
          <p:nvPr/>
        </p:nvPicPr>
        <p:blipFill>
          <a:blip r:embed="rId2">
            <a:extLst>
              <a:ext uri="{28A0092B-C50C-407E-A947-70E740481C1C}">
                <a14:useLocalDpi xmlns:a14="http://schemas.microsoft.com/office/drawing/2010/main" val="0"/>
              </a:ext>
            </a:extLst>
          </a:blip>
          <a:srcRect b="6871"/>
          <a:stretch>
            <a:fillRect/>
          </a:stretch>
        </p:blipFill>
        <p:spPr bwMode="auto">
          <a:xfrm>
            <a:off x="745163" y="1455054"/>
            <a:ext cx="7588203" cy="505403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文字方塊 1"/>
          <p:cNvSpPr txBox="1">
            <a:spLocks noChangeArrowheads="1"/>
          </p:cNvSpPr>
          <p:nvPr/>
        </p:nvSpPr>
        <p:spPr bwMode="auto">
          <a:xfrm>
            <a:off x="1390036" y="446618"/>
            <a:ext cx="6280032" cy="707886"/>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50000"/>
              <a:buFont typeface="Wingdings 2" panose="05020102010507070707" pitchFamily="18" charset="2"/>
              <a:buChar char=""/>
              <a:defRPr sz="3200">
                <a:solidFill>
                  <a:schemeClr val="tx1"/>
                </a:solidFill>
                <a:latin typeface="Cambria" panose="02040503050406030204" pitchFamily="18" charset="0"/>
                <a:ea typeface="新細明體" panose="02020500000000000000" pitchFamily="18" charset="-120"/>
              </a:defRPr>
            </a:lvl1pPr>
            <a:lvl2pPr marL="742950" indent="-285750">
              <a:spcBef>
                <a:spcPct val="20000"/>
              </a:spcBef>
              <a:buClr>
                <a:schemeClr val="accent2"/>
              </a:buClr>
              <a:buSzPct val="50000"/>
              <a:buFont typeface="Wingdings 2" panose="05020102010507070707" pitchFamily="18" charset="2"/>
              <a:buChar char="³"/>
              <a:defRPr sz="2800">
                <a:solidFill>
                  <a:schemeClr val="tx1"/>
                </a:solidFill>
                <a:latin typeface="Cambria" panose="02040503050406030204" pitchFamily="18" charset="0"/>
                <a:ea typeface="新細明體" panose="02020500000000000000" pitchFamily="18" charset="-120"/>
              </a:defRPr>
            </a:lvl2pPr>
            <a:lvl3pPr marL="1143000" indent="-228600">
              <a:spcBef>
                <a:spcPct val="20000"/>
              </a:spcBef>
              <a:buClr>
                <a:srgbClr val="7B9B57"/>
              </a:buClr>
              <a:buSzPct val="60000"/>
              <a:buFont typeface="Wingdings 2" panose="05020102010507070707" pitchFamily="18" charset="2"/>
              <a:buChar char="®"/>
              <a:defRPr sz="2400">
                <a:solidFill>
                  <a:schemeClr val="tx1"/>
                </a:solidFill>
                <a:latin typeface="Cambria" panose="02040503050406030204" pitchFamily="18" charset="0"/>
                <a:ea typeface="新細明體" panose="02020500000000000000" pitchFamily="18" charset="-120"/>
              </a:defRPr>
            </a:lvl3pPr>
            <a:lvl4pPr marL="1600200" indent="-228600">
              <a:spcBef>
                <a:spcPct val="20000"/>
              </a:spcBef>
              <a:buClr>
                <a:srgbClr val="8B7396"/>
              </a:buClr>
              <a:buSzPct val="45000"/>
              <a:buFont typeface="Wingdings 2" panose="05020102010507070707" pitchFamily="18" charset="2"/>
              <a:buChar char="¯"/>
              <a:defRPr sz="2000">
                <a:solidFill>
                  <a:schemeClr val="tx1"/>
                </a:solidFill>
                <a:latin typeface="Cambria" panose="02040503050406030204" pitchFamily="18" charset="0"/>
                <a:ea typeface="新細明體" panose="02020500000000000000" pitchFamily="18" charset="-120"/>
              </a:defRPr>
            </a:lvl4pPr>
            <a:lvl5pPr marL="2057400" indent="-228600">
              <a:spcBef>
                <a:spcPct val="20000"/>
              </a:spcBef>
              <a:buClr>
                <a:srgbClr val="E89A53"/>
              </a:buClr>
              <a:buFont typeface="Wingdings 2" panose="05020102010507070707" pitchFamily="18" charset="2"/>
              <a:buChar char=""/>
              <a:defRPr sz="2000">
                <a:solidFill>
                  <a:schemeClr val="tx1"/>
                </a:solidFill>
                <a:latin typeface="Cambria" panose="02040503050406030204" pitchFamily="18" charset="0"/>
                <a:ea typeface="新細明體" panose="02020500000000000000" pitchFamily="18" charset="-120"/>
              </a:defRPr>
            </a:lvl5pPr>
            <a:lvl6pPr marL="2514600" indent="-228600" eaLnBrk="0" fontAlgn="base" hangingPunct="0">
              <a:spcBef>
                <a:spcPct val="20000"/>
              </a:spcBef>
              <a:spcAft>
                <a:spcPct val="0"/>
              </a:spcAft>
              <a:buClr>
                <a:srgbClr val="E89A53"/>
              </a:buClr>
              <a:buFont typeface="Wingdings 2" panose="05020102010507070707" pitchFamily="18" charset="2"/>
              <a:buChar char=""/>
              <a:defRPr sz="2000">
                <a:solidFill>
                  <a:schemeClr val="tx1"/>
                </a:solidFill>
                <a:latin typeface="Cambria" panose="02040503050406030204" pitchFamily="18" charset="0"/>
                <a:ea typeface="新細明體" panose="02020500000000000000" pitchFamily="18" charset="-120"/>
              </a:defRPr>
            </a:lvl6pPr>
            <a:lvl7pPr marL="2971800" indent="-228600" eaLnBrk="0" fontAlgn="base" hangingPunct="0">
              <a:spcBef>
                <a:spcPct val="20000"/>
              </a:spcBef>
              <a:spcAft>
                <a:spcPct val="0"/>
              </a:spcAft>
              <a:buClr>
                <a:srgbClr val="E89A53"/>
              </a:buClr>
              <a:buFont typeface="Wingdings 2" panose="05020102010507070707" pitchFamily="18" charset="2"/>
              <a:buChar char=""/>
              <a:defRPr sz="2000">
                <a:solidFill>
                  <a:schemeClr val="tx1"/>
                </a:solidFill>
                <a:latin typeface="Cambria" panose="02040503050406030204" pitchFamily="18" charset="0"/>
                <a:ea typeface="新細明體" panose="02020500000000000000" pitchFamily="18" charset="-120"/>
              </a:defRPr>
            </a:lvl7pPr>
            <a:lvl8pPr marL="3429000" indent="-228600" eaLnBrk="0" fontAlgn="base" hangingPunct="0">
              <a:spcBef>
                <a:spcPct val="20000"/>
              </a:spcBef>
              <a:spcAft>
                <a:spcPct val="0"/>
              </a:spcAft>
              <a:buClr>
                <a:srgbClr val="E89A53"/>
              </a:buClr>
              <a:buFont typeface="Wingdings 2" panose="05020102010507070707" pitchFamily="18" charset="2"/>
              <a:buChar char=""/>
              <a:defRPr sz="2000">
                <a:solidFill>
                  <a:schemeClr val="tx1"/>
                </a:solidFill>
                <a:latin typeface="Cambria" panose="02040503050406030204" pitchFamily="18" charset="0"/>
                <a:ea typeface="新細明體" panose="02020500000000000000" pitchFamily="18" charset="-120"/>
              </a:defRPr>
            </a:lvl8pPr>
            <a:lvl9pPr marL="3886200" indent="-228600" eaLnBrk="0" fontAlgn="base" hangingPunct="0">
              <a:spcBef>
                <a:spcPct val="20000"/>
              </a:spcBef>
              <a:spcAft>
                <a:spcPct val="0"/>
              </a:spcAft>
              <a:buClr>
                <a:srgbClr val="E89A53"/>
              </a:buClr>
              <a:buFont typeface="Wingdings 2" panose="05020102010507070707" pitchFamily="18" charset="2"/>
              <a:buChar char=""/>
              <a:defRPr sz="2000">
                <a:solidFill>
                  <a:schemeClr val="tx1"/>
                </a:solidFill>
                <a:latin typeface="Cambria" panose="02040503050406030204" pitchFamily="18" charset="0"/>
                <a:ea typeface="新細明體" panose="02020500000000000000" pitchFamily="18" charset="-120"/>
              </a:defRPr>
            </a:lvl9pPr>
          </a:lstStyle>
          <a:p>
            <a:pPr>
              <a:spcBef>
                <a:spcPct val="0"/>
              </a:spcBef>
              <a:buClrTx/>
              <a:buSzTx/>
              <a:buFontTx/>
              <a:buNone/>
            </a:pPr>
            <a:r>
              <a:rPr lang="zh-TW" altLang="en-US" sz="4000" b="1" dirty="0">
                <a:solidFill>
                  <a:srgbClr val="C00000"/>
                </a:solidFill>
                <a:latin typeface="華康中圓體(P)" panose="020F0500000000000000" pitchFamily="34" charset="-120"/>
                <a:ea typeface="華康中圓體(P)" panose="020F0500000000000000" pitchFamily="34" charset="-120"/>
              </a:rPr>
              <a:t>舊制退休金結清案</a:t>
            </a:r>
            <a:r>
              <a:rPr lang="zh-TW" altLang="en-US" sz="4000" b="1" dirty="0">
                <a:solidFill>
                  <a:srgbClr val="006600"/>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rPr>
              <a:t>議題發動</a:t>
            </a:r>
          </a:p>
        </p:txBody>
      </p:sp>
      <p:sp>
        <p:nvSpPr>
          <p:cNvPr id="8" name="橢圓 7"/>
          <p:cNvSpPr/>
          <p:nvPr/>
        </p:nvSpPr>
        <p:spPr>
          <a:xfrm>
            <a:off x="5674074" y="2824582"/>
            <a:ext cx="1557871" cy="1473214"/>
          </a:xfrm>
          <a:prstGeom prst="ellipse">
            <a:avLst/>
          </a:prstGeom>
          <a:noFill/>
          <a:ln w="381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TW" sz="2800" b="1" dirty="0">
              <a:solidFill>
                <a:srgbClr val="C00000"/>
              </a:solidFill>
              <a:latin typeface="華康中圓體(P)" panose="020F0500000000000000" pitchFamily="34" charset="-120"/>
              <a:ea typeface="華康中圓體(P)" panose="020F0500000000000000" pitchFamily="34" charset="-120"/>
            </a:endParaRPr>
          </a:p>
          <a:p>
            <a:pPr algn="ctr"/>
            <a:r>
              <a:rPr lang="zh-TW" altLang="en-US" sz="2800" b="1" dirty="0">
                <a:solidFill>
                  <a:srgbClr val="C00000"/>
                </a:solidFill>
                <a:latin typeface="華康中圓體(P)" panose="020F0500000000000000" pitchFamily="34" charset="-120"/>
                <a:ea typeface="華康中圓體(P)" panose="020F0500000000000000" pitchFamily="34" charset="-120"/>
              </a:rPr>
              <a:t>舊制</a:t>
            </a:r>
            <a:r>
              <a:rPr lang="zh-TW" altLang="en-US" sz="2400" b="1" dirty="0">
                <a:solidFill>
                  <a:srgbClr val="C00000"/>
                </a:solidFill>
                <a:latin typeface="華康中圓體(P)" panose="020F0500000000000000" pitchFamily="34" charset="-120"/>
                <a:ea typeface="華康中圓體(P)" panose="020F0500000000000000" pitchFamily="34" charset="-120"/>
              </a:rPr>
              <a:t>退休金</a:t>
            </a:r>
            <a:endParaRPr lang="en-US" altLang="zh-TW" sz="2400" b="1" dirty="0">
              <a:solidFill>
                <a:srgbClr val="C00000"/>
              </a:solidFill>
              <a:latin typeface="華康中圓體(P)" panose="020F0500000000000000" pitchFamily="34" charset="-120"/>
              <a:ea typeface="華康中圓體(P)" panose="020F0500000000000000" pitchFamily="34" charset="-120"/>
            </a:endParaRPr>
          </a:p>
          <a:p>
            <a:pPr algn="ctr"/>
            <a:endParaRPr lang="en-US" altLang="zh-TW" sz="900" b="1" dirty="0">
              <a:solidFill>
                <a:srgbClr val="C00000"/>
              </a:solidFill>
              <a:latin typeface="華康中圓體(P)" panose="020F0500000000000000" pitchFamily="34" charset="-120"/>
              <a:ea typeface="華康中圓體(P)" panose="020F0500000000000000" pitchFamily="34" charset="-120"/>
            </a:endParaRPr>
          </a:p>
          <a:p>
            <a:pPr algn="ctr"/>
            <a:endParaRPr lang="zh-TW" altLang="en-US" sz="2800" b="1" dirty="0">
              <a:solidFill>
                <a:srgbClr val="C00000"/>
              </a:solidFill>
              <a:latin typeface="華康中圓體(P)" panose="020F0500000000000000" pitchFamily="34" charset="-120"/>
              <a:ea typeface="華康中圓體(P)" panose="020F0500000000000000" pitchFamily="34" charset="-120"/>
            </a:endParaRPr>
          </a:p>
        </p:txBody>
      </p:sp>
      <p:sp>
        <p:nvSpPr>
          <p:cNvPr id="9" name="橢圓 8"/>
          <p:cNvSpPr/>
          <p:nvPr/>
        </p:nvSpPr>
        <p:spPr>
          <a:xfrm>
            <a:off x="5063366" y="3841694"/>
            <a:ext cx="1557871" cy="1473214"/>
          </a:xfrm>
          <a:prstGeom prst="ellipse">
            <a:avLst/>
          </a:prstGeom>
          <a:noFill/>
          <a:ln w="38100">
            <a:solidFill>
              <a:srgbClr val="0000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rgbClr val="0000CC"/>
                </a:solidFill>
                <a:latin typeface="華康中圓體(P)" panose="020F0500000000000000" pitchFamily="34" charset="-120"/>
                <a:ea typeface="華康中圓體(P)" panose="020F0500000000000000" pitchFamily="34" charset="-120"/>
              </a:rPr>
              <a:t>績效</a:t>
            </a:r>
            <a:endParaRPr lang="en-US" altLang="zh-TW" sz="2800" b="1" dirty="0">
              <a:solidFill>
                <a:srgbClr val="0000CC"/>
              </a:solidFill>
              <a:latin typeface="華康中圓體(P)" panose="020F0500000000000000" pitchFamily="34" charset="-120"/>
              <a:ea typeface="華康中圓體(P)" panose="020F0500000000000000" pitchFamily="34" charset="-120"/>
            </a:endParaRPr>
          </a:p>
          <a:p>
            <a:pPr algn="ctr"/>
            <a:r>
              <a:rPr lang="zh-TW" altLang="en-US" sz="2800" b="1" dirty="0">
                <a:solidFill>
                  <a:srgbClr val="0000CC"/>
                </a:solidFill>
                <a:latin typeface="華康中圓體(P)" panose="020F0500000000000000" pitchFamily="34" charset="-120"/>
                <a:ea typeface="華康中圓體(P)" panose="020F0500000000000000" pitchFamily="34" charset="-120"/>
              </a:rPr>
              <a:t>獎金</a:t>
            </a:r>
          </a:p>
        </p:txBody>
      </p:sp>
      <p:sp>
        <p:nvSpPr>
          <p:cNvPr id="10" name="橢圓 9"/>
          <p:cNvSpPr/>
          <p:nvPr/>
        </p:nvSpPr>
        <p:spPr>
          <a:xfrm>
            <a:off x="6283664" y="3833232"/>
            <a:ext cx="1557871" cy="1473214"/>
          </a:xfrm>
          <a:prstGeom prst="ellipse">
            <a:avLst/>
          </a:prstGeom>
          <a:noFill/>
          <a:ln w="38100">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rgbClr val="FF9900"/>
                </a:solidFill>
                <a:latin typeface="華康中圓體(P)" panose="020F0500000000000000" pitchFamily="34" charset="-120"/>
                <a:ea typeface="華康中圓體(P)" panose="020F0500000000000000" pitchFamily="34" charset="-120"/>
              </a:rPr>
              <a:t>薪資</a:t>
            </a:r>
            <a:endParaRPr lang="en-US" altLang="zh-TW" sz="2800" b="1" dirty="0">
              <a:solidFill>
                <a:srgbClr val="FF9900"/>
              </a:solidFill>
              <a:latin typeface="華康中圓體(P)" panose="020F0500000000000000" pitchFamily="34" charset="-120"/>
              <a:ea typeface="華康中圓體(P)" panose="020F0500000000000000" pitchFamily="34" charset="-120"/>
            </a:endParaRPr>
          </a:p>
          <a:p>
            <a:pPr algn="ctr"/>
            <a:r>
              <a:rPr lang="zh-TW" altLang="en-US" sz="2800" b="1" dirty="0">
                <a:solidFill>
                  <a:srgbClr val="FF9900"/>
                </a:solidFill>
                <a:latin typeface="華康中圓體(P)" panose="020F0500000000000000" pitchFamily="34" charset="-120"/>
                <a:ea typeface="華康中圓體(P)" panose="020F0500000000000000" pitchFamily="34" charset="-120"/>
              </a:rPr>
              <a:t>結構</a:t>
            </a:r>
          </a:p>
        </p:txBody>
      </p:sp>
      <p:pic>
        <p:nvPicPr>
          <p:cNvPr id="11" name="Picture 7" descr="D:\工會-1\退休金案\勞退金懶人包\參考圖\圖片3.png"/>
          <p:cNvPicPr>
            <a:picLocks noChangeAspect="1" noChangeArrowheads="1"/>
          </p:cNvPicPr>
          <p:nvPr/>
        </p:nvPicPr>
        <p:blipFill>
          <a:blip r:embed="rId3" cstate="print">
            <a:extLst>
              <a:ext uri="{28A0092B-C50C-407E-A947-70E740481C1C}">
                <a14:useLocalDpi xmlns:a14="http://schemas.microsoft.com/office/drawing/2010/main" val="0"/>
              </a:ext>
            </a:extLst>
          </a:blip>
          <a:srcRect l="10677" t="6747" r="3751" b="21564"/>
          <a:stretch>
            <a:fillRect/>
          </a:stretch>
        </p:blipFill>
        <p:spPr bwMode="auto">
          <a:xfrm>
            <a:off x="6115784" y="3893133"/>
            <a:ext cx="700502" cy="415123"/>
          </a:xfrm>
          <a:prstGeom prst="rect">
            <a:avLst/>
          </a:prstGeom>
          <a:noFill/>
          <a:ln w="38100">
            <a:noFill/>
            <a:prstDash val="sysDash"/>
            <a:miter lim="800000"/>
            <a:headEnd/>
            <a:tailEnd/>
          </a:ln>
          <a:extLst>
            <a:ext uri="{909E8E84-426E-40DD-AFC4-6F175D3DCCD1}">
              <a14:hiddenFill xmlns:a14="http://schemas.microsoft.com/office/drawing/2010/main">
                <a:solidFill>
                  <a:srgbClr val="FFFFFF"/>
                </a:solidFill>
              </a14:hiddenFill>
            </a:ext>
          </a:extLst>
        </p:spPr>
      </p:pic>
      <p:sp>
        <p:nvSpPr>
          <p:cNvPr id="12" name="雲朵形 11"/>
          <p:cNvSpPr/>
          <p:nvPr/>
        </p:nvSpPr>
        <p:spPr bwMode="auto">
          <a:xfrm>
            <a:off x="1898583" y="1523732"/>
            <a:ext cx="2828345" cy="1370742"/>
          </a:xfrm>
          <a:prstGeom prst="cloud">
            <a:avLst/>
          </a:prstGeom>
          <a:blipFill>
            <a:blip r:embed="rId4"/>
            <a:tile tx="0" ty="0" sx="100000" sy="100000" flip="none" algn="tl"/>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4000" b="1" dirty="0">
                <a:solidFill>
                  <a:srgbClr val="C00000"/>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rPr>
              <a:t>懶人包</a:t>
            </a:r>
          </a:p>
        </p:txBody>
      </p:sp>
    </p:spTree>
    <p:extLst>
      <p:ext uri="{BB962C8B-B14F-4D97-AF65-F5344CB8AC3E}">
        <p14:creationId xmlns:p14="http://schemas.microsoft.com/office/powerpoint/2010/main" val="78005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向下箭號 3"/>
          <p:cNvSpPr/>
          <p:nvPr/>
        </p:nvSpPr>
        <p:spPr>
          <a:xfrm>
            <a:off x="0" y="978334"/>
            <a:ext cx="1456267" cy="5359710"/>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zh-TW" altLang="en-US" sz="1200" b="1">
              <a:solidFill>
                <a:srgbClr val="0000CC"/>
              </a:solidFill>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6" name="橢圓 5"/>
          <p:cNvSpPr/>
          <p:nvPr/>
        </p:nvSpPr>
        <p:spPr>
          <a:xfrm>
            <a:off x="376516" y="4294103"/>
            <a:ext cx="709179" cy="68148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3/24</a:t>
            </a:r>
          </a:p>
        </p:txBody>
      </p:sp>
      <p:sp>
        <p:nvSpPr>
          <p:cNvPr id="8" name="橢圓 7"/>
          <p:cNvSpPr/>
          <p:nvPr/>
        </p:nvSpPr>
        <p:spPr>
          <a:xfrm>
            <a:off x="374316" y="2648614"/>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3/03</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9" name="矩形 8"/>
          <p:cNvSpPr/>
          <p:nvPr/>
        </p:nvSpPr>
        <p:spPr>
          <a:xfrm>
            <a:off x="-17929" y="198864"/>
            <a:ext cx="9153303"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
        <p:nvSpPr>
          <p:cNvPr id="11" name="橢圓 10"/>
          <p:cNvSpPr/>
          <p:nvPr/>
        </p:nvSpPr>
        <p:spPr>
          <a:xfrm>
            <a:off x="366531" y="1222757"/>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1/03</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cxnSp>
        <p:nvCxnSpPr>
          <p:cNvPr id="12" name="直線接點 11"/>
          <p:cNvCxnSpPr/>
          <p:nvPr/>
        </p:nvCxnSpPr>
        <p:spPr bwMode="auto">
          <a:xfrm>
            <a:off x="1146714" y="2135698"/>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4" name="矩形 13"/>
          <p:cNvSpPr/>
          <p:nvPr/>
        </p:nvSpPr>
        <p:spPr>
          <a:xfrm>
            <a:off x="1075764" y="2142565"/>
            <a:ext cx="7799295" cy="1993303"/>
          </a:xfrm>
          <a:prstGeom prst="rect">
            <a:avLst/>
          </a:prstGeom>
        </p:spPr>
        <p:txBody>
          <a:bodyPr wrap="square">
            <a:spAutoFit/>
          </a:bodyPr>
          <a:lstStyle/>
          <a:p>
            <a:pPr>
              <a:lnSpc>
                <a:spcPts val="2900"/>
              </a:lnSpc>
            </a:pP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勞動局勞資關係科梁科長指導爭取勞工董事</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應請</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關鍵具影響力人士如交通委員會立法委員，陳情說明世曦非獨立自主公司，勞工問題需勞工董事提出需求，說服董事會支持；若無回應，再尋求與全金聯、總工會、聯合工會策略聯盟等，團結盟會力量爭取勞工董事，較</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具機會</a:t>
            </a:r>
            <a:endParaRPr lang="zh-TW" altLang="en-US" sz="2400" dirty="0">
              <a:solidFill>
                <a:srgbClr val="0000CC"/>
              </a:solidFill>
              <a:latin typeface="華康中圓體(P)" panose="020F0500000000000000" pitchFamily="34" charset="-120"/>
              <a:ea typeface="華康中圓體(P)" panose="020F0500000000000000" pitchFamily="34" charset="-120"/>
            </a:endParaRPr>
          </a:p>
        </p:txBody>
      </p:sp>
      <p:sp>
        <p:nvSpPr>
          <p:cNvPr id="15" name="矩形 14"/>
          <p:cNvSpPr/>
          <p:nvPr/>
        </p:nvSpPr>
        <p:spPr>
          <a:xfrm>
            <a:off x="1094039" y="968543"/>
            <a:ext cx="7617121" cy="1223861"/>
          </a:xfrm>
          <a:prstGeom prst="rect">
            <a:avLst/>
          </a:prstGeom>
        </p:spPr>
        <p:txBody>
          <a:bodyPr wrap="square">
            <a:spAutoFit/>
          </a:bodyPr>
          <a:lstStyle/>
          <a:p>
            <a:pPr>
              <a:lnSpc>
                <a:spcPts val="2900"/>
              </a:lnSpc>
            </a:pPr>
            <a:r>
              <a:rPr lang="zh-TW" altLang="zh-TW" sz="24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勞動局函中華顧問應依勞基法</a:t>
            </a:r>
            <a:r>
              <a:rPr lang="en-US" altLang="zh-TW" sz="24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56-2</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，每年須檢視及</a:t>
            </a:r>
            <a:r>
              <a:rPr lang="zh-TW" altLang="zh-TW" sz="24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足額提撥</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次年符合退休要件之</a:t>
            </a:r>
            <a:r>
              <a:rPr lang="zh-TW" altLang="zh-TW" sz="2400" dirty="0">
                <a:solidFill>
                  <a:srgbClr val="0000CC"/>
                </a:solidFill>
                <a:latin typeface="華康中圓體(P)" panose="020F0500000000000000" pitchFamily="34" charset="-120"/>
                <a:ea typeface="華康中圓體(P)" panose="020F0500000000000000" pitchFamily="34" charset="-120"/>
              </a:rPr>
              <a:t>移轉勞工</a:t>
            </a:r>
            <a:r>
              <a:rPr lang="en-US" altLang="zh-TW" sz="2400" dirty="0">
                <a:solidFill>
                  <a:srgbClr val="0000CC"/>
                </a:solidFill>
                <a:latin typeface="華康中圓體(P)" panose="020F0500000000000000" pitchFamily="34" charset="-120"/>
                <a:ea typeface="華康中圓體(P)" panose="020F0500000000000000" pitchFamily="34" charset="-120"/>
              </a:rPr>
              <a:t>(</a:t>
            </a:r>
            <a:r>
              <a:rPr lang="zh-TW" altLang="zh-TW" sz="2400" dirty="0">
                <a:solidFill>
                  <a:srgbClr val="0000CC"/>
                </a:solidFill>
                <a:latin typeface="華康中圓體(P)" panose="020F0500000000000000" pitchFamily="34" charset="-120"/>
                <a:ea typeface="華康中圓體(P)" panose="020F0500000000000000" pitchFamily="34" charset="-120"/>
              </a:rPr>
              <a:t>世曦</a:t>
            </a:r>
            <a:r>
              <a:rPr lang="en-US" altLang="zh-TW" sz="2400" dirty="0">
                <a:solidFill>
                  <a:srgbClr val="0000CC"/>
                </a:solidFill>
                <a:latin typeface="華康中圓體(P)" panose="020F0500000000000000" pitchFamily="34" charset="-120"/>
                <a:ea typeface="華康中圓體(P)" panose="020F0500000000000000" pitchFamily="34" charset="-120"/>
              </a:rPr>
              <a:t>)</a:t>
            </a:r>
            <a:r>
              <a:rPr lang="zh-TW" altLang="zh-TW" sz="2400" dirty="0">
                <a:solidFill>
                  <a:srgbClr val="0000CC"/>
                </a:solidFill>
                <a:latin typeface="華康中圓體(P)" panose="020F0500000000000000" pitchFamily="34" charset="-120"/>
                <a:ea typeface="華康中圓體(P)" panose="020F0500000000000000" pitchFamily="34" charset="-120"/>
              </a:rPr>
              <a:t>舊制退休金</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，保障勞工未來之退休權益</a:t>
            </a:r>
            <a:endParaRPr lang="zh-TW" altLang="en-US" sz="2400" dirty="0">
              <a:latin typeface="華康中圓體(P)" panose="020F0500000000000000" pitchFamily="34" charset="-120"/>
              <a:ea typeface="華康中圓體(P)" panose="020F0500000000000000" pitchFamily="34" charset="-120"/>
            </a:endParaRPr>
          </a:p>
        </p:txBody>
      </p:sp>
      <p:cxnSp>
        <p:nvCxnSpPr>
          <p:cNvPr id="16" name="直線接點 15"/>
          <p:cNvCxnSpPr/>
          <p:nvPr/>
        </p:nvCxnSpPr>
        <p:spPr bwMode="auto">
          <a:xfrm>
            <a:off x="1136232" y="4054803"/>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2" name="矩形 1"/>
          <p:cNvSpPr/>
          <p:nvPr/>
        </p:nvSpPr>
        <p:spPr>
          <a:xfrm>
            <a:off x="1371596" y="7016742"/>
            <a:ext cx="7772404" cy="861774"/>
          </a:xfrm>
          <a:prstGeom prst="rect">
            <a:avLst/>
          </a:prstGeom>
        </p:spPr>
        <p:txBody>
          <a:bodyPr wrap="square">
            <a:spAutoFit/>
          </a:bodyPr>
          <a:lstStyle/>
          <a:p>
            <a:pPr>
              <a:lnSpc>
                <a:spcPts val="2900"/>
              </a:lnSpc>
            </a:pPr>
            <a:r>
              <a:rPr lang="zh-TW" altLang="en-US" sz="2200" dirty="0">
                <a:solidFill>
                  <a:schemeClr val="accent5">
                    <a:lumMod val="40000"/>
                    <a:lumOff val="60000"/>
                  </a:schemeClr>
                </a:solidFill>
                <a:latin typeface="華康隸書體W7" panose="03000709000000000000" pitchFamily="65" charset="-120"/>
                <a:ea typeface="華康隸書體W7" panose="03000709000000000000" pitchFamily="65" charset="-120"/>
                <a:cs typeface="Times New Roman" panose="02020603050405020304" pitchFamily="18" charset="0"/>
              </a:rPr>
              <a:t>第九屆第三期交通委員會名單確認，工會函所有交通委員</a:t>
            </a:r>
            <a:r>
              <a:rPr lang="en-US" altLang="zh-TW" sz="2200" dirty="0">
                <a:solidFill>
                  <a:schemeClr val="accent5">
                    <a:lumMod val="40000"/>
                    <a:lumOff val="60000"/>
                  </a:schemeClr>
                </a:solidFill>
                <a:latin typeface="華康隸書體W7" panose="03000709000000000000" pitchFamily="65" charset="-120"/>
                <a:ea typeface="華康隸書體W7" panose="03000709000000000000" pitchFamily="65" charset="-120"/>
                <a:cs typeface="Times New Roman" panose="02020603050405020304" pitchFamily="18" charset="0"/>
              </a:rPr>
              <a:t>(</a:t>
            </a:r>
            <a:r>
              <a:rPr lang="zh-TW" altLang="en-US" sz="2200" dirty="0">
                <a:solidFill>
                  <a:schemeClr val="accent5">
                    <a:lumMod val="40000"/>
                    <a:lumOff val="60000"/>
                  </a:schemeClr>
                </a:solidFill>
                <a:latin typeface="華康隸書體W7" panose="03000709000000000000" pitchFamily="65" charset="-120"/>
                <a:ea typeface="華康隸書體W7" panose="03000709000000000000" pitchFamily="65" charset="-120"/>
                <a:cs typeface="Times New Roman" panose="02020603050405020304" pitchFamily="18" charset="0"/>
              </a:rPr>
              <a:t>立委</a:t>
            </a:r>
            <a:r>
              <a:rPr lang="en-US" altLang="zh-TW" sz="2200" dirty="0">
                <a:solidFill>
                  <a:schemeClr val="accent5">
                    <a:lumMod val="40000"/>
                    <a:lumOff val="60000"/>
                  </a:schemeClr>
                </a:solidFill>
                <a:latin typeface="華康隸書體W7" panose="03000709000000000000" pitchFamily="65" charset="-120"/>
                <a:ea typeface="華康隸書體W7" panose="03000709000000000000" pitchFamily="65" charset="-120"/>
                <a:cs typeface="Times New Roman" panose="02020603050405020304" pitchFamily="18" charset="0"/>
              </a:rPr>
              <a:t>)</a:t>
            </a:r>
            <a:r>
              <a:rPr lang="zh-TW" altLang="en-US" sz="2200" dirty="0">
                <a:solidFill>
                  <a:schemeClr val="accent5">
                    <a:lumMod val="40000"/>
                    <a:lumOff val="60000"/>
                  </a:schemeClr>
                </a:solidFill>
                <a:latin typeface="華康隸書體W7" panose="03000709000000000000" pitchFamily="65" charset="-120"/>
                <a:ea typeface="華康隸書體W7" panose="03000709000000000000" pitchFamily="65" charset="-120"/>
                <a:cs typeface="Times New Roman" panose="02020603050405020304" pitchFamily="18" charset="0"/>
              </a:rPr>
              <a:t>，爭取保留一定勞工董事由本會選派</a:t>
            </a:r>
            <a:endParaRPr lang="zh-TW" altLang="en-US" sz="2200" dirty="0">
              <a:solidFill>
                <a:schemeClr val="accent5">
                  <a:lumMod val="40000"/>
                  <a:lumOff val="60000"/>
                </a:schemeClr>
              </a:solidFill>
              <a:latin typeface="華康隸書體W7" panose="03000709000000000000" pitchFamily="65" charset="-120"/>
              <a:ea typeface="華康隸書體W7" panose="03000709000000000000" pitchFamily="65" charset="-120"/>
            </a:endParaRPr>
          </a:p>
        </p:txBody>
      </p:sp>
      <p:sp>
        <p:nvSpPr>
          <p:cNvPr id="13" name="橢圓 12"/>
          <p:cNvSpPr/>
          <p:nvPr/>
        </p:nvSpPr>
        <p:spPr>
          <a:xfrm>
            <a:off x="376514" y="5414696"/>
            <a:ext cx="709179" cy="68148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7/28</a:t>
            </a:r>
          </a:p>
        </p:txBody>
      </p:sp>
      <p:cxnSp>
        <p:nvCxnSpPr>
          <p:cNvPr id="17" name="直線接點 16"/>
          <p:cNvCxnSpPr/>
          <p:nvPr/>
        </p:nvCxnSpPr>
        <p:spPr bwMode="auto">
          <a:xfrm>
            <a:off x="1127263" y="5193335"/>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8" name="直線接點 17"/>
          <p:cNvCxnSpPr/>
          <p:nvPr/>
        </p:nvCxnSpPr>
        <p:spPr bwMode="auto">
          <a:xfrm>
            <a:off x="1127259" y="6313937"/>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9" name="矩形 18"/>
          <p:cNvSpPr/>
          <p:nvPr/>
        </p:nvSpPr>
        <p:spPr>
          <a:xfrm>
            <a:off x="1095047" y="4027224"/>
            <a:ext cx="7780011" cy="1223861"/>
          </a:xfrm>
          <a:prstGeom prst="rect">
            <a:avLst/>
          </a:prstGeom>
        </p:spPr>
        <p:txBody>
          <a:bodyPr wrap="square">
            <a:spAutoFit/>
          </a:bodyPr>
          <a:lstStyle/>
          <a:p>
            <a:pPr fontAlgn="base">
              <a:lnSpc>
                <a:spcPts val="2900"/>
              </a:lnSpc>
              <a:spcAft>
                <a:spcPts val="0"/>
              </a:spcAft>
            </a:pPr>
            <a:r>
              <a:rPr lang="zh-TW" altLang="zh-TW" sz="2400" dirty="0">
                <a:solidFill>
                  <a:srgbClr val="0000CC"/>
                </a:solidFill>
                <a:latin typeface="華康中圓體(P)" panose="020F0500000000000000" pitchFamily="34" charset="-120"/>
                <a:ea typeface="華康中圓體(P)" panose="020F0500000000000000" pitchFamily="34" charset="-120"/>
                <a:cs typeface="SimSun" panose="02010600030101010101" pitchFamily="2" charset="-122"/>
              </a:rPr>
              <a:t>理事長暨常務理事參加</a:t>
            </a:r>
            <a:r>
              <a:rPr lang="en-US" altLang="zh-TW" sz="2400" dirty="0">
                <a:solidFill>
                  <a:srgbClr val="0000CC"/>
                </a:solidFill>
                <a:latin typeface="華康中圓體(P)" panose="020F0500000000000000" pitchFamily="34" charset="-120"/>
                <a:ea typeface="華康中圓體(P)" panose="020F0500000000000000" pitchFamily="34" charset="-120"/>
                <a:cs typeface="SimSun" panose="02010600030101010101" pitchFamily="2" charset="-122"/>
              </a:rPr>
              <a:t>7-2</a:t>
            </a:r>
            <a:r>
              <a:rPr lang="zh-TW" altLang="zh-TW" sz="2400" dirty="0">
                <a:solidFill>
                  <a:srgbClr val="0000CC"/>
                </a:solidFill>
                <a:latin typeface="華康中圓體(P)" panose="020F0500000000000000" pitchFamily="34" charset="-120"/>
                <a:ea typeface="華康中圓體(P)" panose="020F0500000000000000" pitchFamily="34" charset="-120"/>
                <a:cs typeface="SimSun" panose="02010600030101010101" pitchFamily="2" charset="-122"/>
              </a:rPr>
              <a:t>中華顧問</a:t>
            </a:r>
            <a:r>
              <a:rPr lang="en-US" altLang="zh-TW" sz="2400" dirty="0">
                <a:solidFill>
                  <a:srgbClr val="0000CC"/>
                </a:solidFill>
                <a:latin typeface="華康中圓體(P)" panose="020F0500000000000000" pitchFamily="34" charset="-120"/>
                <a:ea typeface="華康中圓體(P)" panose="020F0500000000000000" pitchFamily="34" charset="-120"/>
                <a:cs typeface="SimSun" panose="02010600030101010101" pitchFamily="2" charset="-122"/>
              </a:rPr>
              <a:t>-</a:t>
            </a:r>
            <a:r>
              <a:rPr lang="zh-TW" altLang="zh-TW" sz="2400" dirty="0">
                <a:solidFill>
                  <a:srgbClr val="0000CC"/>
                </a:solidFill>
                <a:latin typeface="華康中圓體(P)" panose="020F0500000000000000" pitchFamily="34" charset="-120"/>
                <a:ea typeface="華康中圓體(P)" panose="020F0500000000000000" pitchFamily="34" charset="-120"/>
                <a:cs typeface="SimSun" panose="02010600030101010101" pitchFamily="2" charset="-122"/>
              </a:rPr>
              <a:t>世曦勞工退休準備金監督委員會議，雙方協定推派代表於四月召開舊制退休金結清協調會，共推結清案</a:t>
            </a:r>
          </a:p>
        </p:txBody>
      </p:sp>
      <p:sp>
        <p:nvSpPr>
          <p:cNvPr id="20" name="矩形 19"/>
          <p:cNvSpPr/>
          <p:nvPr/>
        </p:nvSpPr>
        <p:spPr>
          <a:xfrm>
            <a:off x="1068153" y="5160967"/>
            <a:ext cx="7806906" cy="1208023"/>
          </a:xfrm>
          <a:prstGeom prst="rect">
            <a:avLst/>
          </a:prstGeom>
        </p:spPr>
        <p:txBody>
          <a:bodyPr wrap="square">
            <a:spAutoFit/>
          </a:bodyPr>
          <a:lstStyle/>
          <a:p>
            <a:pPr>
              <a:lnSpc>
                <a:spcPts val="2900"/>
              </a:lnSpc>
            </a:pPr>
            <a:r>
              <a:rPr lang="zh-TW" altLang="zh-TW" sz="2400" dirty="0">
                <a:solidFill>
                  <a:srgbClr val="C00000"/>
                </a:solidFill>
                <a:latin typeface="華康中圓體(P)" panose="020F0500000000000000" pitchFamily="34" charset="-120"/>
                <a:ea typeface="華康中圓體(P)" panose="020F0500000000000000" pitchFamily="34" charset="-120"/>
                <a:cs typeface="Calibri" panose="020F0502020204030204" pitchFamily="34" charset="0"/>
              </a:rPr>
              <a:t>決議續推結清舊制退休準備金方案，中華顧問之窗口為執行長，配合中華顧問董事會屆別，擬於</a:t>
            </a:r>
            <a:r>
              <a:rPr lang="en-US" altLang="zh-TW" sz="2400" dirty="0">
                <a:solidFill>
                  <a:srgbClr val="C00000"/>
                </a:solidFill>
                <a:latin typeface="華康中圓體(P)" panose="020F0500000000000000" pitchFamily="34" charset="-120"/>
                <a:ea typeface="華康中圓體(P)" panose="020F0500000000000000" pitchFamily="34" charset="-120"/>
                <a:cs typeface="Calibri" panose="020F0502020204030204" pitchFamily="34" charset="0"/>
              </a:rPr>
              <a:t>9</a:t>
            </a:r>
            <a:r>
              <a:rPr lang="zh-TW" altLang="zh-TW" sz="2400" dirty="0">
                <a:solidFill>
                  <a:srgbClr val="C00000"/>
                </a:solidFill>
                <a:latin typeface="華康中圓體(P)" panose="020F0500000000000000" pitchFamily="34" charset="-120"/>
                <a:ea typeface="華康中圓體(P)" panose="020F0500000000000000" pitchFamily="34" charset="-120"/>
                <a:cs typeface="Calibri" panose="020F0502020204030204" pitchFamily="34" charset="0"/>
              </a:rPr>
              <a:t>月中旬展開會談推動，邀世曦工會及世曦代表共同研商</a:t>
            </a:r>
            <a:endParaRPr lang="zh-TW" altLang="en-US" sz="2400" dirty="0">
              <a:solidFill>
                <a:srgbClr val="C00000"/>
              </a:solidFill>
              <a:latin typeface="華康中圓體(P)" panose="020F0500000000000000" pitchFamily="34" charset="-120"/>
              <a:ea typeface="華康中圓體(P)" panose="020F0500000000000000" pitchFamily="34" charset="-120"/>
            </a:endParaRPr>
          </a:p>
        </p:txBody>
      </p:sp>
      <p:sp>
        <p:nvSpPr>
          <p:cNvPr id="3" name="矩形 2"/>
          <p:cNvSpPr/>
          <p:nvPr/>
        </p:nvSpPr>
        <p:spPr>
          <a:xfrm>
            <a:off x="1075768" y="6353352"/>
            <a:ext cx="7960658" cy="502702"/>
          </a:xfrm>
          <a:prstGeom prst="rect">
            <a:avLst/>
          </a:prstGeom>
        </p:spPr>
        <p:txBody>
          <a:bodyPr wrap="square">
            <a:spAutoFit/>
          </a:bodyPr>
          <a:lstStyle/>
          <a:p>
            <a:pPr marL="0" lvl="1">
              <a:lnSpc>
                <a:spcPts val="1600"/>
              </a:lnSpc>
              <a:spcAft>
                <a:spcPts val="0"/>
              </a:spcAft>
            </a:pPr>
            <a:r>
              <a:rPr lang="zh-TW" altLang="zh-TW" sz="1600" b="1" kern="100" dirty="0">
                <a:solidFill>
                  <a:srgbClr val="C00000"/>
                </a:solidFill>
                <a:latin typeface="Calibri" panose="020F0502020204030204" pitchFamily="34" charset="0"/>
                <a:cs typeface="Times New Roman" panose="02020603050405020304" pitchFamily="18" charset="0"/>
              </a:rPr>
              <a:t>基礎試算已達符合退休條件者其應依法足額提撥之勞工退休準備金的金額初估逾</a:t>
            </a:r>
            <a:r>
              <a:rPr lang="en-US" altLang="zh-TW" sz="1600" b="1" kern="100" dirty="0">
                <a:solidFill>
                  <a:srgbClr val="C00000"/>
                </a:solidFill>
                <a:latin typeface="Calibri" panose="020F0502020204030204" pitchFamily="34" charset="0"/>
                <a:cs typeface="Times New Roman" panose="02020603050405020304" pitchFamily="18" charset="0"/>
              </a:rPr>
              <a:t>15</a:t>
            </a:r>
            <a:r>
              <a:rPr lang="zh-TW" altLang="zh-TW" sz="1600" b="1" kern="100" dirty="0">
                <a:solidFill>
                  <a:srgbClr val="C00000"/>
                </a:solidFill>
                <a:latin typeface="Calibri" panose="020F0502020204030204" pitchFamily="34" charset="0"/>
                <a:cs typeface="Times New Roman" panose="02020603050405020304" pitchFamily="18" charset="0"/>
              </a:rPr>
              <a:t>億元</a:t>
            </a:r>
            <a:endParaRPr lang="en-US" altLang="zh-TW" sz="1600" b="1" kern="100" dirty="0">
              <a:solidFill>
                <a:srgbClr val="C00000"/>
              </a:solidFill>
              <a:latin typeface="Calibri" panose="020F0502020204030204" pitchFamily="34" charset="0"/>
              <a:cs typeface="Times New Roman" panose="02020603050405020304" pitchFamily="18" charset="0"/>
            </a:endParaRPr>
          </a:p>
          <a:p>
            <a:pPr marL="0" lvl="1">
              <a:lnSpc>
                <a:spcPts val="1600"/>
              </a:lnSpc>
              <a:spcAft>
                <a:spcPts val="0"/>
              </a:spcAft>
            </a:pPr>
            <a:r>
              <a:rPr lang="zh-TW" altLang="zh-TW" sz="1600" b="1" kern="100" dirty="0">
                <a:solidFill>
                  <a:srgbClr val="C00000"/>
                </a:solidFill>
                <a:latin typeface="Calibri" panose="020F0502020204030204" pitchFamily="34" charset="0"/>
                <a:cs typeface="Times New Roman" panose="02020603050405020304" pitchFamily="18" charset="0"/>
              </a:rPr>
              <a:t>與專戶內結餘金額新台幣</a:t>
            </a:r>
            <a:r>
              <a:rPr lang="en-US" altLang="zh-TW" sz="1600" b="1" kern="100" dirty="0">
                <a:solidFill>
                  <a:srgbClr val="C00000"/>
                </a:solidFill>
                <a:latin typeface="Calibri" panose="020F0502020204030204" pitchFamily="34" charset="0"/>
                <a:cs typeface="Times New Roman" panose="02020603050405020304" pitchFamily="18" charset="0"/>
              </a:rPr>
              <a:t>4.36</a:t>
            </a:r>
            <a:r>
              <a:rPr lang="zh-TW" altLang="en-US" sz="1600" b="1" kern="100" dirty="0">
                <a:solidFill>
                  <a:srgbClr val="C00000"/>
                </a:solidFill>
                <a:latin typeface="Calibri" panose="020F0502020204030204" pitchFamily="34" charset="0"/>
                <a:cs typeface="Times New Roman" panose="02020603050405020304" pitchFamily="18" charset="0"/>
              </a:rPr>
              <a:t>億元</a:t>
            </a:r>
            <a:r>
              <a:rPr lang="zh-TW" altLang="zh-TW" sz="1600" b="1" kern="100" dirty="0">
                <a:solidFill>
                  <a:srgbClr val="C00000"/>
                </a:solidFill>
                <a:latin typeface="Calibri" panose="020F0502020204030204" pitchFamily="34" charset="0"/>
                <a:cs typeface="Times New Roman" panose="02020603050405020304" pitchFamily="18" charset="0"/>
              </a:rPr>
              <a:t>相距甚遠</a:t>
            </a:r>
            <a:endParaRPr lang="zh-TW" altLang="zh-TW" sz="1600" b="1" kern="100" dirty="0">
              <a:solidFill>
                <a:srgbClr val="C00000"/>
              </a:solidFill>
              <a:effectLst/>
              <a:latin typeface="Calibri" panose="020F0502020204030204" pitchFamily="34"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776235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85692" y="977552"/>
            <a:ext cx="8058307" cy="1446550"/>
          </a:xfrm>
          <a:prstGeom prst="rect">
            <a:avLst/>
          </a:prstGeom>
        </p:spPr>
        <p:txBody>
          <a:bodyPr wrap="square">
            <a:spAutoFit/>
          </a:bodyPr>
          <a:lstStyle/>
          <a:p>
            <a:pPr indent="-152400">
              <a:spcAft>
                <a:spcPts val="0"/>
              </a:spcAft>
            </a:pPr>
            <a:r>
              <a:rPr lang="zh-TW" altLang="en-US" sz="2200" dirty="0">
                <a:solidFill>
                  <a:srgbClr val="0000CC"/>
                </a:solidFill>
                <a:latin typeface="華康中圓體(P)" panose="020F0500000000000000" pitchFamily="34" charset="-120"/>
                <a:ea typeface="華康中圓體(P)" panose="020F0500000000000000" pitchFamily="34" charset="-120"/>
              </a:rPr>
              <a:t>本會林常務理事、潘常務理事列席參與</a:t>
            </a:r>
            <a:r>
              <a:rPr lang="en-US" altLang="zh-TW" sz="2200" dirty="0">
                <a:solidFill>
                  <a:srgbClr val="0000CC"/>
                </a:solidFill>
                <a:latin typeface="華康中圓體(P)" panose="020F0500000000000000" pitchFamily="34" charset="-120"/>
                <a:ea typeface="華康中圓體(P)" panose="020F0500000000000000" pitchFamily="34" charset="-120"/>
              </a:rPr>
              <a:t>7-3</a:t>
            </a:r>
            <a:r>
              <a:rPr lang="zh-TW" altLang="en-US" sz="2200" dirty="0">
                <a:solidFill>
                  <a:srgbClr val="0000CC"/>
                </a:solidFill>
                <a:latin typeface="華康中圓體(P)" panose="020F0500000000000000" pitchFamily="34" charset="-120"/>
                <a:ea typeface="華康中圓體(P)" panose="020F0500000000000000" pitchFamily="34" charset="-120"/>
              </a:rPr>
              <a:t>中華顧問勞工退休準備金監督委員會，得知該專戶該期舊制退休準備金專戶支出</a:t>
            </a:r>
            <a:r>
              <a:rPr lang="en-US" altLang="zh-TW" sz="2200" dirty="0">
                <a:solidFill>
                  <a:srgbClr val="0000CC"/>
                </a:solidFill>
                <a:latin typeface="華康中圓體(P)" panose="020F0500000000000000" pitchFamily="34" charset="-120"/>
                <a:ea typeface="華康中圓體(P)" panose="020F0500000000000000" pitchFamily="34" charset="-120"/>
              </a:rPr>
              <a:t>38,285,911</a:t>
            </a:r>
            <a:r>
              <a:rPr lang="zh-TW" altLang="en-US" sz="2200" dirty="0">
                <a:solidFill>
                  <a:srgbClr val="0000CC"/>
                </a:solidFill>
                <a:latin typeface="華康中圓體(P)" panose="020F0500000000000000" pitchFamily="34" charset="-120"/>
                <a:ea typeface="華康中圓體(P)" panose="020F0500000000000000" pitchFamily="34" charset="-120"/>
              </a:rPr>
              <a:t>元，存入</a:t>
            </a:r>
            <a:r>
              <a:rPr lang="en-US" altLang="zh-TW" sz="2200" dirty="0">
                <a:solidFill>
                  <a:srgbClr val="0000CC"/>
                </a:solidFill>
                <a:latin typeface="華康中圓體(P)" panose="020F0500000000000000" pitchFamily="34" charset="-120"/>
                <a:ea typeface="華康中圓體(P)" panose="020F0500000000000000" pitchFamily="34" charset="-120"/>
              </a:rPr>
              <a:t>1,931,025</a:t>
            </a:r>
            <a:r>
              <a:rPr lang="zh-TW" altLang="en-US" sz="2200" dirty="0">
                <a:solidFill>
                  <a:srgbClr val="0000CC"/>
                </a:solidFill>
                <a:latin typeface="華康中圓體(P)" panose="020F0500000000000000" pitchFamily="34" charset="-120"/>
                <a:ea typeface="華康中圓體(P)" panose="020F0500000000000000" pitchFamily="34" charset="-120"/>
              </a:rPr>
              <a:t>元，結餘</a:t>
            </a:r>
            <a:r>
              <a:rPr lang="en-US" altLang="zh-TW" sz="2200" dirty="0">
                <a:solidFill>
                  <a:srgbClr val="0000CC"/>
                </a:solidFill>
                <a:latin typeface="華康中圓體(P)" panose="020F0500000000000000" pitchFamily="34" charset="-120"/>
                <a:ea typeface="華康中圓體(P)" panose="020F0500000000000000" pitchFamily="34" charset="-120"/>
              </a:rPr>
              <a:t>436,736,122</a:t>
            </a:r>
            <a:r>
              <a:rPr lang="zh-TW" altLang="en-US" sz="2200" dirty="0">
                <a:solidFill>
                  <a:srgbClr val="0000CC"/>
                </a:solidFill>
                <a:latin typeface="華康中圓體(P)" panose="020F0500000000000000" pitchFamily="34" charset="-120"/>
                <a:ea typeface="華康中圓體(P)" panose="020F0500000000000000" pitchFamily="34" charset="-120"/>
              </a:rPr>
              <a:t>元  </a:t>
            </a:r>
            <a:r>
              <a:rPr lang="en-US" altLang="zh-TW" sz="1400" dirty="0">
                <a:solidFill>
                  <a:srgbClr val="0000CC"/>
                </a:solidFill>
                <a:latin typeface="華康中圓體(P)" panose="020F0500000000000000" pitchFamily="34" charset="-120"/>
                <a:ea typeface="華康中圓體(P)" panose="020F0500000000000000" pitchFamily="34" charset="-120"/>
              </a:rPr>
              <a:t>(</a:t>
            </a:r>
            <a:r>
              <a:rPr lang="zh-TW" altLang="en-US" sz="1400" dirty="0">
                <a:solidFill>
                  <a:srgbClr val="0000CC"/>
                </a:solidFill>
                <a:latin typeface="華康中圓體(P)" panose="020F0500000000000000" pitchFamily="34" charset="-120"/>
                <a:ea typeface="華康中圓體(P)" panose="020F0500000000000000" pitchFamily="34" charset="-120"/>
              </a:rPr>
              <a:t>註一</a:t>
            </a:r>
            <a:r>
              <a:rPr lang="en-US" altLang="zh-TW" sz="1400" dirty="0">
                <a:solidFill>
                  <a:srgbClr val="0000CC"/>
                </a:solidFill>
                <a:latin typeface="華康中圓體(P)" panose="020F0500000000000000" pitchFamily="34" charset="-120"/>
                <a:ea typeface="華康中圓體(P)" panose="020F0500000000000000" pitchFamily="34" charset="-120"/>
              </a:rPr>
              <a:t>)</a:t>
            </a:r>
          </a:p>
        </p:txBody>
      </p:sp>
      <p:sp>
        <p:nvSpPr>
          <p:cNvPr id="3" name="向下箭號 2"/>
          <p:cNvSpPr/>
          <p:nvPr/>
        </p:nvSpPr>
        <p:spPr>
          <a:xfrm>
            <a:off x="0" y="978334"/>
            <a:ext cx="1456267" cy="5359710"/>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zh-TW" altLang="en-US" sz="1200" b="1">
              <a:solidFill>
                <a:srgbClr val="0000CC"/>
              </a:solidFill>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4" name="橢圓 3"/>
          <p:cNvSpPr/>
          <p:nvPr/>
        </p:nvSpPr>
        <p:spPr>
          <a:xfrm>
            <a:off x="376516" y="4670883"/>
            <a:ext cx="709179" cy="68148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9/12</a:t>
            </a:r>
          </a:p>
        </p:txBody>
      </p:sp>
      <p:sp>
        <p:nvSpPr>
          <p:cNvPr id="5" name="橢圓 4"/>
          <p:cNvSpPr/>
          <p:nvPr/>
        </p:nvSpPr>
        <p:spPr>
          <a:xfrm>
            <a:off x="374316" y="2983449"/>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9/07</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6" name="橢圓 5"/>
          <p:cNvSpPr/>
          <p:nvPr/>
        </p:nvSpPr>
        <p:spPr>
          <a:xfrm>
            <a:off x="366531" y="1740338"/>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7/24</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8" name="矩形 7"/>
          <p:cNvSpPr/>
          <p:nvPr/>
        </p:nvSpPr>
        <p:spPr>
          <a:xfrm>
            <a:off x="-17929" y="198864"/>
            <a:ext cx="9153303"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cxnSp>
        <p:nvCxnSpPr>
          <p:cNvPr id="9" name="直線接點 8"/>
          <p:cNvCxnSpPr/>
          <p:nvPr/>
        </p:nvCxnSpPr>
        <p:spPr bwMode="auto">
          <a:xfrm>
            <a:off x="1120836" y="4033695"/>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0" name="直線接點 9"/>
          <p:cNvCxnSpPr/>
          <p:nvPr/>
        </p:nvCxnSpPr>
        <p:spPr bwMode="auto">
          <a:xfrm>
            <a:off x="1110354" y="5978273"/>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1" name="矩形 10"/>
          <p:cNvSpPr/>
          <p:nvPr/>
        </p:nvSpPr>
        <p:spPr>
          <a:xfrm>
            <a:off x="1074124" y="4027481"/>
            <a:ext cx="8043998" cy="2015936"/>
          </a:xfrm>
          <a:prstGeom prst="rect">
            <a:avLst/>
          </a:prstGeom>
        </p:spPr>
        <p:txBody>
          <a:bodyPr wrap="square">
            <a:spAutoFit/>
          </a:bodyPr>
          <a:lstStyle/>
          <a:p>
            <a:pPr>
              <a:lnSpc>
                <a:spcPts val="3000"/>
              </a:lnSpc>
              <a:spcAft>
                <a:spcPts val="0"/>
              </a:spcAft>
            </a:pPr>
            <a:r>
              <a:rPr lang="zh-TW" altLang="zh-TW" sz="2400" dirty="0">
                <a:solidFill>
                  <a:srgbClr val="C00000"/>
                </a:solidFill>
                <a:latin typeface="華康中圓體(P)" panose="020F0500000000000000" pitchFamily="34" charset="-120"/>
                <a:ea typeface="華康中圓體(P)" panose="020F0500000000000000" pitchFamily="34" charset="-120"/>
              </a:rPr>
              <a:t>理事長於率同工會幹部拜會中華顧問執行長，提出午餐津貼調整、世曦勞工董事由本會推派代表擔任。中華顧問執行長同意成立推動小組</a:t>
            </a:r>
            <a:r>
              <a:rPr lang="en-US" altLang="zh-TW" sz="2400" dirty="0">
                <a:solidFill>
                  <a:srgbClr val="C00000"/>
                </a:solidFill>
                <a:latin typeface="華康中圓體(P)" panose="020F0500000000000000" pitchFamily="34" charset="-120"/>
                <a:ea typeface="華康中圓體(P)" panose="020F0500000000000000" pitchFamily="34" charset="-120"/>
              </a:rPr>
              <a:t>(</a:t>
            </a:r>
            <a:r>
              <a:rPr lang="zh-TW" altLang="zh-TW" sz="2400" dirty="0">
                <a:solidFill>
                  <a:srgbClr val="C00000"/>
                </a:solidFill>
                <a:latin typeface="華康中圓體(P)" panose="020F0500000000000000" pitchFamily="34" charset="-120"/>
                <a:ea typeface="華康中圓體(P)" panose="020F0500000000000000" pitchFamily="34" charset="-120"/>
              </a:rPr>
              <a:t>舊制退休金結清案</a:t>
            </a:r>
            <a:r>
              <a:rPr lang="en-US" altLang="zh-TW" sz="2400" dirty="0">
                <a:solidFill>
                  <a:srgbClr val="C00000"/>
                </a:solidFill>
                <a:latin typeface="華康中圓體(P)" panose="020F0500000000000000" pitchFamily="34" charset="-120"/>
                <a:ea typeface="華康中圓體(P)" panose="020F0500000000000000" pitchFamily="34" charset="-120"/>
              </a:rPr>
              <a:t>)</a:t>
            </a:r>
            <a:r>
              <a:rPr lang="zh-TW" altLang="zh-TW" sz="2400" dirty="0">
                <a:solidFill>
                  <a:srgbClr val="C00000"/>
                </a:solidFill>
                <a:latin typeface="華康中圓體(P)" panose="020F0500000000000000" pitchFamily="34" charset="-120"/>
                <a:ea typeface="華康中圓體(P)" panose="020F0500000000000000" pitchFamily="34" charset="-120"/>
              </a:rPr>
              <a:t>，重啟三方</a:t>
            </a:r>
            <a:r>
              <a:rPr lang="en-US" altLang="zh-TW" sz="2400" dirty="0">
                <a:solidFill>
                  <a:srgbClr val="C00000"/>
                </a:solidFill>
                <a:latin typeface="華康中圓體(P)" panose="020F0500000000000000" pitchFamily="34" charset="-120"/>
                <a:ea typeface="華康中圓體(P)" panose="020F0500000000000000" pitchFamily="34" charset="-120"/>
              </a:rPr>
              <a:t>(</a:t>
            </a:r>
            <a:r>
              <a:rPr lang="zh-TW" altLang="zh-TW" sz="2400" dirty="0">
                <a:solidFill>
                  <a:srgbClr val="C00000"/>
                </a:solidFill>
                <a:latin typeface="華康中圓體(P)" panose="020F0500000000000000" pitchFamily="34" charset="-120"/>
                <a:ea typeface="華康中圓體(P)" panose="020F0500000000000000" pitchFamily="34" charset="-120"/>
              </a:rPr>
              <a:t>中華顧問、台灣世曦及工會</a:t>
            </a:r>
            <a:r>
              <a:rPr lang="en-US" altLang="zh-TW" sz="2400" dirty="0">
                <a:solidFill>
                  <a:srgbClr val="C00000"/>
                </a:solidFill>
                <a:latin typeface="華康中圓體(P)" panose="020F0500000000000000" pitchFamily="34" charset="-120"/>
                <a:ea typeface="華康中圓體(P)" panose="020F0500000000000000" pitchFamily="34" charset="-120"/>
              </a:rPr>
              <a:t>)</a:t>
            </a:r>
            <a:r>
              <a:rPr lang="zh-TW" altLang="zh-TW" sz="2400" dirty="0">
                <a:solidFill>
                  <a:srgbClr val="C00000"/>
                </a:solidFill>
                <a:latin typeface="華康中圓體(P)" panose="020F0500000000000000" pitchFamily="34" charset="-120"/>
                <a:ea typeface="華康中圓體(P)" panose="020F0500000000000000" pitchFamily="34" charset="-120"/>
              </a:rPr>
              <a:t>溝通平台，提出解決方案，以助世曦治理正常與單純化</a:t>
            </a:r>
          </a:p>
        </p:txBody>
      </p:sp>
      <p:sp>
        <p:nvSpPr>
          <p:cNvPr id="12" name="矩形 11"/>
          <p:cNvSpPr/>
          <p:nvPr/>
        </p:nvSpPr>
        <p:spPr>
          <a:xfrm>
            <a:off x="1084463" y="2554447"/>
            <a:ext cx="8024327" cy="10040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000"/>
              </a:lnSpc>
            </a:pPr>
            <a:endParaRPr lang="en-US" altLang="zh-CN" sz="2400" dirty="0">
              <a:solidFill>
                <a:srgbClr val="C00000"/>
              </a:solidFill>
              <a:latin typeface="華康中圓體(P)" panose="020F0500000000000000" pitchFamily="34" charset="-120"/>
              <a:ea typeface="華康中圓體(P)" panose="020F0500000000000000" pitchFamily="34" charset="-120"/>
            </a:endParaRPr>
          </a:p>
          <a:p>
            <a:pPr>
              <a:lnSpc>
                <a:spcPts val="3000"/>
              </a:lnSpc>
            </a:pPr>
            <a:r>
              <a:rPr lang="zh-TW" altLang="zh-TW" sz="2400" dirty="0">
                <a:solidFill>
                  <a:srgbClr val="C00000"/>
                </a:solidFill>
                <a:latin typeface="華康中圓體(P)" panose="020F0500000000000000" pitchFamily="34" charset="-120"/>
                <a:ea typeface="華康中圓體(P)" panose="020F0500000000000000" pitchFamily="34" charset="-120"/>
              </a:rPr>
              <a:t>勞動部函文交通部表達支持本會爭取勞工董事席位。本會於爭取勞工董事過程中勞動部可安排部內司</a:t>
            </a:r>
            <a:r>
              <a:rPr lang="en-US" altLang="zh-TW" sz="2400" dirty="0">
                <a:solidFill>
                  <a:srgbClr val="C00000"/>
                </a:solidFill>
                <a:latin typeface="華康中圓體(P)" panose="020F0500000000000000" pitchFamily="34" charset="-120"/>
                <a:ea typeface="華康中圓體(P)" panose="020F0500000000000000" pitchFamily="34" charset="-120"/>
              </a:rPr>
              <a:t>/</a:t>
            </a:r>
            <a:r>
              <a:rPr lang="zh-TW" altLang="zh-TW" sz="2400" dirty="0">
                <a:solidFill>
                  <a:srgbClr val="C00000"/>
                </a:solidFill>
                <a:latin typeface="華康中圓體(P)" panose="020F0500000000000000" pitchFamily="34" charset="-120"/>
                <a:ea typeface="華康中圓體(P)" panose="020F0500000000000000" pitchFamily="34" charset="-120"/>
              </a:rPr>
              <a:t>科長級參與協調。工會預計於</a:t>
            </a:r>
            <a:r>
              <a:rPr lang="zh-TW" altLang="en-US" sz="2400" dirty="0">
                <a:solidFill>
                  <a:srgbClr val="C00000"/>
                </a:solidFill>
                <a:latin typeface="華康中圓體(P)" panose="020F0500000000000000" pitchFamily="34" charset="-120"/>
                <a:ea typeface="華康中圓體(P)" panose="020F0500000000000000" pitchFamily="34" charset="-120"/>
              </a:rPr>
              <a:t>第</a:t>
            </a:r>
            <a:r>
              <a:rPr lang="en-US" altLang="zh-TW" sz="2400" dirty="0">
                <a:solidFill>
                  <a:srgbClr val="C00000"/>
                </a:solidFill>
                <a:latin typeface="華康中圓體(P)" panose="020F0500000000000000" pitchFamily="34" charset="-120"/>
                <a:ea typeface="華康中圓體(P)" panose="020F0500000000000000" pitchFamily="34" charset="-120"/>
              </a:rPr>
              <a:t>9-4</a:t>
            </a:r>
            <a:r>
              <a:rPr lang="zh-TW" altLang="zh-TW" sz="2400" dirty="0">
                <a:solidFill>
                  <a:srgbClr val="C00000"/>
                </a:solidFill>
                <a:latin typeface="華康中圓體(P)" panose="020F0500000000000000" pitchFamily="34" charset="-120"/>
                <a:ea typeface="華康中圓體(P)" panose="020F0500000000000000" pitchFamily="34" charset="-120"/>
              </a:rPr>
              <a:t>新任立法院交通委員成員確認後即進行爭取支持認同</a:t>
            </a:r>
            <a:endParaRPr lang="en-US" altLang="zh-CN" sz="2400" dirty="0">
              <a:solidFill>
                <a:srgbClr val="C00000"/>
              </a:solidFill>
              <a:latin typeface="華康中圓體(P)" panose="020F0500000000000000" pitchFamily="34" charset="-120"/>
              <a:ea typeface="華康中圓體(P)" panose="020F0500000000000000" pitchFamily="34" charset="-120"/>
            </a:endParaRPr>
          </a:p>
        </p:txBody>
      </p:sp>
      <p:cxnSp>
        <p:nvCxnSpPr>
          <p:cNvPr id="13" name="直線接點 12"/>
          <p:cNvCxnSpPr/>
          <p:nvPr/>
        </p:nvCxnSpPr>
        <p:spPr bwMode="auto">
          <a:xfrm>
            <a:off x="1117964" y="2461757"/>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4" name="矩形 13">
            <a:extLst>
              <a:ext uri="{FF2B5EF4-FFF2-40B4-BE49-F238E27FC236}">
                <a16:creationId xmlns:a16="http://schemas.microsoft.com/office/drawing/2014/main" id="{DE498F54-2427-4F39-BB1B-3E9B92D2BB52}"/>
              </a:ext>
            </a:extLst>
          </p:cNvPr>
          <p:cNvSpPr/>
          <p:nvPr/>
        </p:nvSpPr>
        <p:spPr>
          <a:xfrm>
            <a:off x="1084463" y="6121276"/>
            <a:ext cx="8024327" cy="738664"/>
          </a:xfrm>
          <a:prstGeom prst="rect">
            <a:avLst/>
          </a:prstGeom>
        </p:spPr>
        <p:txBody>
          <a:bodyPr wrap="square">
            <a:spAutoFit/>
          </a:bodyPr>
          <a:lstStyle/>
          <a:p>
            <a:r>
              <a:rPr lang="zh-TW" altLang="en-US" sz="1400" dirty="0">
                <a:solidFill>
                  <a:srgbClr val="C00000"/>
                </a:solidFill>
                <a:latin typeface="華康中圓體(P)" panose="020F0500000000000000" pitchFamily="34" charset="-120"/>
                <a:ea typeface="華康中圓體(P)" panose="020F0500000000000000" pitchFamily="34" charset="-120"/>
              </a:rPr>
              <a:t>註一：該專戶對象以中華顧問舊制員工為主，世曦舊制年資員工截至該期人數約</a:t>
            </a:r>
            <a:r>
              <a:rPr lang="en-US" altLang="zh-TW" sz="1400" dirty="0">
                <a:solidFill>
                  <a:srgbClr val="C00000"/>
                </a:solidFill>
                <a:latin typeface="華康中圓體(P)" panose="020F0500000000000000" pitchFamily="34" charset="-120"/>
                <a:ea typeface="華康中圓體(P)" panose="020F0500000000000000" pitchFamily="34" charset="-120"/>
              </a:rPr>
              <a:t>1,013</a:t>
            </a:r>
            <a:r>
              <a:rPr lang="zh-TW" altLang="en-US" sz="1400" dirty="0">
                <a:solidFill>
                  <a:srgbClr val="C00000"/>
                </a:solidFill>
                <a:latin typeface="華康中圓體(P)" panose="020F0500000000000000" pitchFamily="34" charset="-120"/>
                <a:ea typeface="華康中圓體(P)" panose="020F0500000000000000" pitchFamily="34" charset="-120"/>
              </a:rPr>
              <a:t>人，符合退休條件約</a:t>
            </a:r>
            <a:r>
              <a:rPr lang="en-US" altLang="zh-TW" sz="1400" dirty="0">
                <a:solidFill>
                  <a:srgbClr val="C00000"/>
                </a:solidFill>
                <a:latin typeface="華康中圓體(P)" panose="020F0500000000000000" pitchFamily="34" charset="-120"/>
                <a:ea typeface="華康中圓體(P)" panose="020F0500000000000000" pitchFamily="34" charset="-120"/>
              </a:rPr>
              <a:t>495</a:t>
            </a:r>
            <a:r>
              <a:rPr lang="zh-TW" altLang="en-US" sz="1400" dirty="0">
                <a:solidFill>
                  <a:srgbClr val="C00000"/>
                </a:solidFill>
                <a:latin typeface="華康中圓體(P)" panose="020F0500000000000000" pitchFamily="34" charset="-120"/>
                <a:ea typeface="華康中圓體(P)" panose="020F0500000000000000" pitchFamily="34" charset="-120"/>
              </a:rPr>
              <a:t>人，試算應依法足額提撥勞工退休準備金</a:t>
            </a:r>
            <a:r>
              <a:rPr lang="en-US" altLang="zh-TW" sz="1400" dirty="0">
                <a:solidFill>
                  <a:srgbClr val="C00000"/>
                </a:solidFill>
                <a:latin typeface="華康中圓體(P)" panose="020F0500000000000000" pitchFamily="34" charset="-120"/>
                <a:ea typeface="華康中圓體(P)" panose="020F0500000000000000" pitchFamily="34" charset="-120"/>
              </a:rPr>
              <a:t>15</a:t>
            </a:r>
            <a:r>
              <a:rPr lang="zh-TW" altLang="en-US" sz="1400" dirty="0">
                <a:solidFill>
                  <a:srgbClr val="C00000"/>
                </a:solidFill>
                <a:latin typeface="華康中圓體(P)" panose="020F0500000000000000" pitchFamily="34" charset="-120"/>
                <a:ea typeface="華康中圓體(P)" panose="020F0500000000000000" pitchFamily="34" charset="-120"/>
              </a:rPr>
              <a:t>億元，與專戶餘額</a:t>
            </a:r>
            <a:r>
              <a:rPr lang="en-US" altLang="zh-TW" sz="1400" dirty="0">
                <a:solidFill>
                  <a:srgbClr val="C00000"/>
                </a:solidFill>
                <a:latin typeface="華康中圓體(P)" panose="020F0500000000000000" pitchFamily="34" charset="-120"/>
                <a:ea typeface="華康中圓體(P)" panose="020F0500000000000000" pitchFamily="34" charset="-120"/>
              </a:rPr>
              <a:t>4</a:t>
            </a:r>
            <a:r>
              <a:rPr lang="zh-TW" altLang="en-US" sz="1400" dirty="0">
                <a:solidFill>
                  <a:srgbClr val="C00000"/>
                </a:solidFill>
                <a:latin typeface="華康中圓體(P)" panose="020F0500000000000000" pitchFamily="34" charset="-120"/>
                <a:ea typeface="華康中圓體(P)" panose="020F0500000000000000" pitchFamily="34" charset="-120"/>
              </a:rPr>
              <a:t>億</a:t>
            </a:r>
            <a:r>
              <a:rPr lang="en-US" altLang="zh-TW" sz="1400" dirty="0">
                <a:solidFill>
                  <a:srgbClr val="C00000"/>
                </a:solidFill>
                <a:latin typeface="華康中圓體(P)" panose="020F0500000000000000" pitchFamily="34" charset="-120"/>
                <a:ea typeface="華康中圓體(P)" panose="020F0500000000000000" pitchFamily="34" charset="-120"/>
              </a:rPr>
              <a:t>3</a:t>
            </a:r>
            <a:r>
              <a:rPr lang="zh-TW" altLang="en-US" sz="1400" dirty="0">
                <a:solidFill>
                  <a:srgbClr val="C00000"/>
                </a:solidFill>
                <a:latin typeface="華康中圓體(P)" panose="020F0500000000000000" pitchFamily="34" charset="-120"/>
                <a:ea typeface="華康中圓體(P)" panose="020F0500000000000000" pitchFamily="34" charset="-120"/>
              </a:rPr>
              <a:t>千萬相距甚遠。發言說明應盡速辦理世曦同仁之舊制退休金結清。</a:t>
            </a:r>
          </a:p>
        </p:txBody>
      </p:sp>
    </p:spTree>
    <p:extLst>
      <p:ext uri="{BB962C8B-B14F-4D97-AF65-F5344CB8AC3E}">
        <p14:creationId xmlns:p14="http://schemas.microsoft.com/office/powerpoint/2010/main" val="562924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向下箭號 3"/>
          <p:cNvSpPr/>
          <p:nvPr/>
        </p:nvSpPr>
        <p:spPr>
          <a:xfrm>
            <a:off x="-25878" y="1003196"/>
            <a:ext cx="1456267" cy="5507396"/>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zh-TW" altLang="en-US" sz="1200" b="1">
              <a:solidFill>
                <a:srgbClr val="0000CC"/>
              </a:solidFill>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6" name="橢圓 5"/>
          <p:cNvSpPr/>
          <p:nvPr/>
        </p:nvSpPr>
        <p:spPr>
          <a:xfrm>
            <a:off x="319178" y="4552347"/>
            <a:ext cx="740640" cy="68148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12/8</a:t>
            </a:r>
          </a:p>
        </p:txBody>
      </p:sp>
      <p:sp>
        <p:nvSpPr>
          <p:cNvPr id="8" name="橢圓 7"/>
          <p:cNvSpPr/>
          <p:nvPr/>
        </p:nvSpPr>
        <p:spPr>
          <a:xfrm>
            <a:off x="348438" y="3479984"/>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7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11/17</a:t>
            </a:r>
            <a:endParaRPr lang="zh-TW" altLang="en-US" sz="7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9" name="矩形 8"/>
          <p:cNvSpPr/>
          <p:nvPr/>
        </p:nvSpPr>
        <p:spPr>
          <a:xfrm>
            <a:off x="-17929" y="198864"/>
            <a:ext cx="9153303"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
        <p:nvSpPr>
          <p:cNvPr id="11" name="橢圓 10"/>
          <p:cNvSpPr/>
          <p:nvPr/>
        </p:nvSpPr>
        <p:spPr>
          <a:xfrm>
            <a:off x="340653" y="1243809"/>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9/14</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cxnSp>
        <p:nvCxnSpPr>
          <p:cNvPr id="17" name="直線接點 16"/>
          <p:cNvCxnSpPr/>
          <p:nvPr/>
        </p:nvCxnSpPr>
        <p:spPr bwMode="auto">
          <a:xfrm>
            <a:off x="1101385" y="2196361"/>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8" name="直線接點 17"/>
          <p:cNvCxnSpPr/>
          <p:nvPr/>
        </p:nvCxnSpPr>
        <p:spPr bwMode="auto">
          <a:xfrm>
            <a:off x="1101381" y="3010212"/>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21" name="矩形 20"/>
          <p:cNvSpPr/>
          <p:nvPr/>
        </p:nvSpPr>
        <p:spPr>
          <a:xfrm>
            <a:off x="1064707" y="1093536"/>
            <a:ext cx="8046089" cy="987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000"/>
              </a:lnSpc>
            </a:pPr>
            <a:r>
              <a:rPr lang="zh-TW" altLang="zh-TW" sz="2400" dirty="0">
                <a:solidFill>
                  <a:srgbClr val="0000CC"/>
                </a:solidFill>
                <a:latin typeface="華康中圓體(P)" panose="020F0500000000000000" pitchFamily="34" charset="-120"/>
                <a:ea typeface="華康中圓體(P)" panose="020F0500000000000000" pitchFamily="34" charset="-120"/>
              </a:rPr>
              <a:t>勞動局賴香伶暨局長官蒞會訪視，本會提出四議題討論</a:t>
            </a:r>
            <a:r>
              <a:rPr lang="en-US" altLang="zh-TW" sz="2400" dirty="0">
                <a:solidFill>
                  <a:srgbClr val="0000CC"/>
                </a:solidFill>
                <a:latin typeface="華康中圓體(P)" panose="020F0500000000000000" pitchFamily="34" charset="-120"/>
                <a:ea typeface="華康中圓體(P)" panose="020F0500000000000000" pitchFamily="34" charset="-120"/>
              </a:rPr>
              <a:t>:1.</a:t>
            </a:r>
            <a:r>
              <a:rPr lang="zh-TW" altLang="zh-TW" sz="2400" dirty="0">
                <a:solidFill>
                  <a:srgbClr val="0000CC"/>
                </a:solidFill>
                <a:latin typeface="華康中圓體(P)" panose="020F0500000000000000" pitchFamily="34" charset="-120"/>
                <a:ea typeface="華康中圓體(P)" panose="020F0500000000000000" pitchFamily="34" charset="-120"/>
              </a:rPr>
              <a:t>世曦舊制退休金結清議題</a:t>
            </a:r>
            <a:r>
              <a:rPr lang="en-US" altLang="zh-TW" sz="2400" dirty="0">
                <a:solidFill>
                  <a:srgbClr val="0000CC"/>
                </a:solidFill>
                <a:latin typeface="華康中圓體(P)" panose="020F0500000000000000" pitchFamily="34" charset="-120"/>
                <a:ea typeface="華康中圓體(P)" panose="020F0500000000000000" pitchFamily="34" charset="-120"/>
              </a:rPr>
              <a:t>/2.</a:t>
            </a:r>
            <a:r>
              <a:rPr lang="zh-TW" altLang="zh-TW" sz="2400" dirty="0">
                <a:solidFill>
                  <a:srgbClr val="0000CC"/>
                </a:solidFill>
                <a:latin typeface="華康中圓體(P)" panose="020F0500000000000000" pitchFamily="34" charset="-120"/>
                <a:ea typeface="華康中圓體(P)" panose="020F0500000000000000" pitchFamily="34" charset="-120"/>
              </a:rPr>
              <a:t>團體協約之「禁止搭便車條款」執行方式</a:t>
            </a:r>
            <a:r>
              <a:rPr lang="en-US" altLang="zh-TW" sz="2400" dirty="0">
                <a:solidFill>
                  <a:srgbClr val="0000CC"/>
                </a:solidFill>
                <a:latin typeface="華康中圓體(P)" panose="020F0500000000000000" pitchFamily="34" charset="-120"/>
                <a:ea typeface="華康中圓體(P)" panose="020F0500000000000000" pitchFamily="34" charset="-120"/>
              </a:rPr>
              <a:t>/3.</a:t>
            </a:r>
            <a:r>
              <a:rPr lang="zh-TW" altLang="zh-TW" sz="2400" dirty="0">
                <a:solidFill>
                  <a:srgbClr val="0000CC"/>
                </a:solidFill>
                <a:latin typeface="華康中圓體(P)" panose="020F0500000000000000" pitchFamily="34" charset="-120"/>
                <a:ea typeface="華康中圓體(P)" panose="020F0500000000000000" pitchFamily="34" charset="-120"/>
              </a:rPr>
              <a:t>爭取勞工董事</a:t>
            </a:r>
            <a:r>
              <a:rPr lang="en-US" altLang="zh-TW" sz="2400" dirty="0">
                <a:solidFill>
                  <a:srgbClr val="0000CC"/>
                </a:solidFill>
                <a:latin typeface="華康中圓體(P)" panose="020F0500000000000000" pitchFamily="34" charset="-120"/>
                <a:ea typeface="華康中圓體(P)" panose="020F0500000000000000" pitchFamily="34" charset="-120"/>
              </a:rPr>
              <a:t>/4.</a:t>
            </a:r>
            <a:r>
              <a:rPr lang="zh-TW" altLang="zh-TW" sz="2400" dirty="0">
                <a:solidFill>
                  <a:srgbClr val="0000CC"/>
                </a:solidFill>
                <a:latin typeface="華康中圓體(P)" panose="020F0500000000000000" pitchFamily="34" charset="-120"/>
                <a:ea typeface="華康中圓體(P)" panose="020F0500000000000000" pitchFamily="34" charset="-120"/>
              </a:rPr>
              <a:t>公務人員加薪</a:t>
            </a:r>
            <a:r>
              <a:rPr lang="en-US" altLang="zh-TW" sz="2400" dirty="0">
                <a:solidFill>
                  <a:srgbClr val="0000CC"/>
                </a:solidFill>
                <a:latin typeface="華康中圓體(P)" panose="020F0500000000000000" pitchFamily="34" charset="-120"/>
                <a:ea typeface="華康中圓體(P)" panose="020F0500000000000000" pitchFamily="34" charset="-120"/>
              </a:rPr>
              <a:t>3%</a:t>
            </a:r>
            <a:endParaRPr lang="zh-TW" altLang="zh-TW" sz="2400" dirty="0">
              <a:solidFill>
                <a:srgbClr val="0000CC"/>
              </a:solidFill>
              <a:latin typeface="華康中圓體(P)" panose="020F0500000000000000" pitchFamily="34" charset="-120"/>
              <a:ea typeface="華康中圓體(P)" panose="020F0500000000000000" pitchFamily="34" charset="-120"/>
            </a:endParaRPr>
          </a:p>
        </p:txBody>
      </p:sp>
      <p:sp>
        <p:nvSpPr>
          <p:cNvPr id="3" name="矩形 2"/>
          <p:cNvSpPr/>
          <p:nvPr/>
        </p:nvSpPr>
        <p:spPr>
          <a:xfrm>
            <a:off x="1076779" y="2152035"/>
            <a:ext cx="7853082" cy="753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000"/>
              </a:lnSpc>
            </a:pPr>
            <a:endParaRPr lang="zh-TW" altLang="en-US" sz="2400" dirty="0">
              <a:solidFill>
                <a:srgbClr val="C00000"/>
              </a:solidFill>
              <a:latin typeface="華康中圓體(P)" panose="020F0500000000000000" pitchFamily="34" charset="-120"/>
              <a:ea typeface="華康中圓體(P)" panose="020F0500000000000000" pitchFamily="34" charset="-120"/>
            </a:endParaRPr>
          </a:p>
        </p:txBody>
      </p:sp>
      <p:sp>
        <p:nvSpPr>
          <p:cNvPr id="10" name="矩形 9"/>
          <p:cNvSpPr/>
          <p:nvPr/>
        </p:nvSpPr>
        <p:spPr>
          <a:xfrm>
            <a:off x="1076781" y="2167782"/>
            <a:ext cx="8041341" cy="861774"/>
          </a:xfrm>
          <a:prstGeom prst="rect">
            <a:avLst/>
          </a:prstGeom>
        </p:spPr>
        <p:txBody>
          <a:bodyPr wrap="square">
            <a:spAutoFit/>
          </a:bodyPr>
          <a:lstStyle/>
          <a:p>
            <a:pPr>
              <a:lnSpc>
                <a:spcPts val="3000"/>
              </a:lnSpc>
              <a:spcAft>
                <a:spcPts val="0"/>
              </a:spcAft>
            </a:pPr>
            <a:r>
              <a:rPr lang="zh-TW" altLang="zh-TW" sz="2400" kern="100" dirty="0">
                <a:solidFill>
                  <a:srgbClr val="C00000"/>
                </a:solidFill>
                <a:latin typeface="華康中圓體(P)" panose="020F0500000000000000" pitchFamily="34" charset="-120"/>
                <a:ea typeface="華康中圓體(P)" panose="020F0500000000000000" pitchFamily="34" charset="-120"/>
              </a:rPr>
              <a:t>函</a:t>
            </a:r>
            <a:r>
              <a:rPr lang="zh-TW" altLang="en-US" sz="2400" kern="100" dirty="0">
                <a:solidFill>
                  <a:srgbClr val="C00000"/>
                </a:solidFill>
                <a:latin typeface="華康中圓體(P)" panose="020F0500000000000000" pitchFamily="34" charset="-120"/>
                <a:ea typeface="華康中圓體(P)" panose="020F0500000000000000" pitchFamily="34" charset="-120"/>
              </a:rPr>
              <a:t>世曦及</a:t>
            </a:r>
            <a:r>
              <a:rPr lang="zh-TW" altLang="zh-TW" sz="2400" kern="100" dirty="0">
                <a:solidFill>
                  <a:srgbClr val="C00000"/>
                </a:solidFill>
                <a:latin typeface="華康中圓體(P)" panose="020F0500000000000000" pitchFamily="34" charset="-120"/>
                <a:ea typeface="華康中圓體(P)" panose="020F0500000000000000" pitchFamily="34" charset="-120"/>
              </a:rPr>
              <a:t>中華顧問</a:t>
            </a:r>
            <a:r>
              <a:rPr lang="zh-TW" altLang="en-US" sz="2400" kern="100" dirty="0">
                <a:solidFill>
                  <a:srgbClr val="C00000"/>
                </a:solidFill>
                <a:latin typeface="華康中圓體(P)" panose="020F0500000000000000" pitchFamily="34" charset="-120"/>
                <a:ea typeface="華康中圓體(P)" panose="020F0500000000000000" pitchFamily="34" charset="-120"/>
              </a:rPr>
              <a:t>針</a:t>
            </a:r>
            <a:r>
              <a:rPr lang="zh-TW" altLang="zh-TW" sz="2400" kern="100" dirty="0">
                <a:solidFill>
                  <a:srgbClr val="C00000"/>
                </a:solidFill>
                <a:latin typeface="華康中圓體(P)" panose="020F0500000000000000" pitchFamily="34" charset="-120"/>
                <a:ea typeface="華康中圓體(P)" panose="020F0500000000000000" pitchFamily="34" charset="-120"/>
              </a:rPr>
              <a:t>對</a:t>
            </a:r>
            <a:r>
              <a:rPr lang="zh-TW" altLang="en-US" sz="2400" kern="100" dirty="0">
                <a:solidFill>
                  <a:srgbClr val="C00000"/>
                </a:solidFill>
                <a:latin typeface="華康中圓體(P)" panose="020F0500000000000000" pitchFamily="34" charset="-120"/>
                <a:ea typeface="華康中圓體(P)" panose="020F0500000000000000" pitchFamily="34" charset="-120"/>
              </a:rPr>
              <a:t>世曦</a:t>
            </a:r>
            <a:r>
              <a:rPr lang="zh-TW" altLang="zh-TW" sz="2400" kern="100" dirty="0">
                <a:solidFill>
                  <a:srgbClr val="C00000"/>
                </a:solidFill>
                <a:latin typeface="華康中圓體(P)" panose="020F0500000000000000" pitchFamily="34" charset="-120"/>
                <a:ea typeface="華康中圓體(P)" panose="020F0500000000000000" pitchFamily="34" charset="-120"/>
              </a:rPr>
              <a:t>員工舊制退休金</a:t>
            </a:r>
            <a:r>
              <a:rPr lang="zh-TW" altLang="en-US" sz="2400" kern="100" dirty="0">
                <a:solidFill>
                  <a:srgbClr val="C00000"/>
                </a:solidFill>
                <a:latin typeface="華康中圓體(P)" panose="020F0500000000000000" pitchFamily="34" charset="-120"/>
                <a:ea typeface="華康中圓體(P)" panose="020F0500000000000000" pitchFamily="34" charset="-120"/>
              </a:rPr>
              <a:t>結清案</a:t>
            </a:r>
            <a:r>
              <a:rPr lang="zh-TW" altLang="zh-TW" sz="2400" kern="100" dirty="0">
                <a:solidFill>
                  <a:srgbClr val="C00000"/>
                </a:solidFill>
                <a:latin typeface="華康中圓體(P)" panose="020F0500000000000000" pitchFamily="34" charset="-120"/>
                <a:ea typeface="華康中圓體(P)" panose="020F0500000000000000" pitchFamily="34" charset="-120"/>
              </a:rPr>
              <a:t>，</a:t>
            </a:r>
            <a:r>
              <a:rPr lang="zh-TW" altLang="en-US" sz="2400" kern="100" dirty="0">
                <a:solidFill>
                  <a:srgbClr val="C00000"/>
                </a:solidFill>
                <a:latin typeface="華康中圓體(P)" panose="020F0500000000000000" pitchFamily="34" charset="-120"/>
                <a:ea typeface="華康中圓體(P)" panose="020F0500000000000000" pitchFamily="34" charset="-120"/>
              </a:rPr>
              <a:t>提出開始</a:t>
            </a:r>
            <a:r>
              <a:rPr lang="zh-TW" altLang="zh-TW" sz="2400" kern="100" dirty="0">
                <a:solidFill>
                  <a:srgbClr val="C00000"/>
                </a:solidFill>
                <a:latin typeface="華康中圓體(P)" panose="020F0500000000000000" pitchFamily="34" charset="-120"/>
                <a:ea typeface="華康中圓體(P)" panose="020F0500000000000000" pitchFamily="34" charset="-120"/>
              </a:rPr>
              <a:t>啟動三方</a:t>
            </a:r>
            <a:r>
              <a:rPr lang="zh-TW" altLang="en-US" sz="2400" kern="100" dirty="0">
                <a:solidFill>
                  <a:srgbClr val="C00000"/>
                </a:solidFill>
                <a:latin typeface="華康中圓體(P)" panose="020F0500000000000000" pitchFamily="34" charset="-120"/>
                <a:ea typeface="華康中圓體(P)" panose="020F0500000000000000" pitchFamily="34" charset="-120"/>
              </a:rPr>
              <a:t>會談及成立推動小組</a:t>
            </a:r>
            <a:endParaRPr lang="zh-TW" altLang="zh-TW" sz="2400"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endParaRPr>
          </a:p>
        </p:txBody>
      </p:sp>
      <p:sp>
        <p:nvSpPr>
          <p:cNvPr id="19" name="矩形 18"/>
          <p:cNvSpPr/>
          <p:nvPr/>
        </p:nvSpPr>
        <p:spPr>
          <a:xfrm>
            <a:off x="1078303" y="2995351"/>
            <a:ext cx="8039817" cy="1246495"/>
          </a:xfrm>
          <a:prstGeom prst="rect">
            <a:avLst/>
          </a:prstGeom>
        </p:spPr>
        <p:txBody>
          <a:bodyPr wrap="square">
            <a:spAutoFit/>
          </a:bodyPr>
          <a:lstStyle/>
          <a:p>
            <a:pPr algn="just">
              <a:lnSpc>
                <a:spcPts val="3000"/>
              </a:lnSpc>
            </a:pPr>
            <a:r>
              <a:rPr lang="zh-TW" altLang="en-US" sz="2400" kern="100" dirty="0">
                <a:solidFill>
                  <a:srgbClr val="C00000"/>
                </a:solidFill>
                <a:latin typeface="華康中圓體(P)" panose="020F0500000000000000" pitchFamily="34" charset="-120"/>
                <a:ea typeface="華康中圓體(P)" panose="020F0500000000000000" pitchFamily="34" charset="-120"/>
              </a:rPr>
              <a:t>理事長、二位常務理事及理事陳永儒拜會</a:t>
            </a:r>
            <a:r>
              <a:rPr lang="zh-TW" altLang="zh-TW" sz="2400" kern="100" dirty="0">
                <a:solidFill>
                  <a:srgbClr val="C00000"/>
                </a:solidFill>
                <a:latin typeface="華康中圓體(P)" panose="020F0500000000000000" pitchFamily="34" charset="-120"/>
                <a:ea typeface="華康中圓體(P)" panose="020F0500000000000000" pitchFamily="34" charset="-120"/>
              </a:rPr>
              <a:t>第九屆第四期交通委員會</a:t>
            </a:r>
            <a:r>
              <a:rPr lang="zh-TW" altLang="en-US" sz="2400" kern="100" dirty="0">
                <a:solidFill>
                  <a:srgbClr val="C00000"/>
                </a:solidFill>
                <a:latin typeface="華康中圓體(P)" panose="020F0500000000000000" pitchFamily="34" charset="-120"/>
                <a:ea typeface="華康中圓體(P)" panose="020F0500000000000000" pitchFamily="34" charset="-120"/>
              </a:rPr>
              <a:t>鄭運鵬</a:t>
            </a:r>
            <a:r>
              <a:rPr lang="zh-TW" altLang="zh-TW" sz="2400" kern="100" dirty="0">
                <a:solidFill>
                  <a:srgbClr val="C00000"/>
                </a:solidFill>
                <a:latin typeface="華康中圓體(P)" panose="020F0500000000000000" pitchFamily="34" charset="-120"/>
                <a:ea typeface="華康中圓體(P)" panose="020F0500000000000000" pitchFamily="34" charset="-120"/>
              </a:rPr>
              <a:t>交通委員，爭取保留一定勞工董事由本會選派</a:t>
            </a:r>
            <a:r>
              <a:rPr lang="zh-TW" altLang="en-US" sz="2400" kern="100" dirty="0">
                <a:solidFill>
                  <a:srgbClr val="C00000"/>
                </a:solidFill>
                <a:latin typeface="華康中圓體(P)" panose="020F0500000000000000" pitchFamily="34" charset="-120"/>
                <a:ea typeface="華康中圓體(P)" panose="020F0500000000000000" pitchFamily="34" charset="-120"/>
              </a:rPr>
              <a:t>、提出舊制退休金結清及爭取午餐津貼議題</a:t>
            </a:r>
            <a:endParaRPr lang="zh-TW" altLang="zh-TW" sz="2400"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endParaRPr>
          </a:p>
        </p:txBody>
      </p:sp>
      <p:cxnSp>
        <p:nvCxnSpPr>
          <p:cNvPr id="20" name="直線接點 19"/>
          <p:cNvCxnSpPr/>
          <p:nvPr/>
        </p:nvCxnSpPr>
        <p:spPr bwMode="auto">
          <a:xfrm>
            <a:off x="1120835" y="4203455"/>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2" name="矩形 1"/>
          <p:cNvSpPr/>
          <p:nvPr/>
        </p:nvSpPr>
        <p:spPr>
          <a:xfrm>
            <a:off x="1070863" y="4206478"/>
            <a:ext cx="8031192" cy="1246495"/>
          </a:xfrm>
          <a:prstGeom prst="rect">
            <a:avLst/>
          </a:prstGeom>
        </p:spPr>
        <p:txBody>
          <a:bodyPr wrap="square">
            <a:spAutoFit/>
          </a:bodyPr>
          <a:lstStyle/>
          <a:p>
            <a:pPr algn="just">
              <a:lnSpc>
                <a:spcPts val="3000"/>
              </a:lnSpc>
            </a:pPr>
            <a:r>
              <a:rPr lang="zh-TW" altLang="en-US" sz="2400" kern="100" dirty="0">
                <a:solidFill>
                  <a:srgbClr val="C00000"/>
                </a:solidFill>
                <a:latin typeface="華康中圓體(P)" panose="020F0500000000000000" pitchFamily="34" charset="-120"/>
                <a:ea typeface="華康中圓體(P)" panose="020F0500000000000000" pitchFamily="34" charset="-120"/>
              </a:rPr>
              <a:t>第</a:t>
            </a:r>
            <a:r>
              <a:rPr lang="en-US" altLang="zh-TW" sz="2400" kern="100" dirty="0">
                <a:solidFill>
                  <a:srgbClr val="C00000"/>
                </a:solidFill>
                <a:latin typeface="華康中圓體(P)" panose="020F0500000000000000" pitchFamily="34" charset="-120"/>
                <a:ea typeface="華康中圓體(P)" panose="020F0500000000000000" pitchFamily="34" charset="-120"/>
              </a:rPr>
              <a:t>9-4</a:t>
            </a:r>
            <a:r>
              <a:rPr lang="zh-TW" altLang="en-US" sz="2400" kern="100" dirty="0">
                <a:solidFill>
                  <a:srgbClr val="C00000"/>
                </a:solidFill>
                <a:latin typeface="華康中圓體(P)" panose="020F0500000000000000" pitchFamily="34" charset="-120"/>
                <a:ea typeface="華康中圓體(P)" panose="020F0500000000000000" pitchFamily="34" charset="-120"/>
              </a:rPr>
              <a:t>期</a:t>
            </a:r>
            <a:r>
              <a:rPr lang="zh-TW" altLang="zh-TW" sz="2400" kern="100" dirty="0">
                <a:solidFill>
                  <a:srgbClr val="C00000"/>
                </a:solidFill>
                <a:latin typeface="華康中圓體(P)" panose="020F0500000000000000" pitchFamily="34" charset="-120"/>
                <a:ea typeface="華康中圓體(P)" panose="020F0500000000000000" pitchFamily="34" charset="-120"/>
              </a:rPr>
              <a:t>交通委員會</a:t>
            </a:r>
            <a:r>
              <a:rPr lang="zh-TW" altLang="en-US" sz="2400" kern="100" dirty="0">
                <a:solidFill>
                  <a:srgbClr val="C00000"/>
                </a:solidFill>
                <a:latin typeface="華康中圓體(P)" panose="020F0500000000000000" pitchFamily="34" charset="-120"/>
                <a:ea typeface="華康中圓體(P)" panose="020F0500000000000000" pitchFamily="34" charset="-120"/>
              </a:rPr>
              <a:t>鄭運鵬主任詹守忠回覆交通部部長於</a:t>
            </a:r>
            <a:r>
              <a:rPr lang="en-US" altLang="zh-TW" sz="2400" kern="100" dirty="0">
                <a:solidFill>
                  <a:srgbClr val="C00000"/>
                </a:solidFill>
                <a:latin typeface="華康中圓體(P)" panose="020F0500000000000000" pitchFamily="34" charset="-120"/>
                <a:ea typeface="華康中圓體(P)" panose="020F0500000000000000" pitchFamily="34" charset="-120"/>
              </a:rPr>
              <a:t>11</a:t>
            </a:r>
            <a:r>
              <a:rPr lang="zh-TW" altLang="en-US" sz="2400" kern="100" dirty="0">
                <a:solidFill>
                  <a:srgbClr val="C00000"/>
                </a:solidFill>
                <a:latin typeface="華康中圓體(P)" panose="020F0500000000000000" pitchFamily="34" charset="-120"/>
                <a:ea typeface="華康中圓體(P)" panose="020F0500000000000000" pitchFamily="34" charset="-120"/>
              </a:rPr>
              <a:t>月與中華顧問、世曦會議，指示中華顧問</a:t>
            </a:r>
            <a:r>
              <a:rPr lang="en-US" altLang="zh-TW" sz="2400" kern="100" dirty="0">
                <a:solidFill>
                  <a:srgbClr val="C00000"/>
                </a:solidFill>
                <a:latin typeface="華康中圓體(P)" panose="020F0500000000000000" pitchFamily="34" charset="-120"/>
                <a:ea typeface="華康中圓體(P)" panose="020F0500000000000000" pitchFamily="34" charset="-120"/>
              </a:rPr>
              <a:t>12</a:t>
            </a:r>
            <a:r>
              <a:rPr lang="zh-TW" altLang="en-US" sz="2400" kern="100" dirty="0">
                <a:solidFill>
                  <a:srgbClr val="C00000"/>
                </a:solidFill>
                <a:latin typeface="華康中圓體(P)" panose="020F0500000000000000" pitchFamily="34" charset="-120"/>
                <a:ea typeface="華康中圓體(P)" panose="020F0500000000000000" pitchFamily="34" charset="-120"/>
              </a:rPr>
              <a:t>月改選董事後即推動世曦舊制退休金結清，並由</a:t>
            </a:r>
            <a:r>
              <a:rPr lang="en-US" altLang="zh-TW" sz="2400" kern="100" dirty="0">
                <a:solidFill>
                  <a:srgbClr val="C00000"/>
                </a:solidFill>
                <a:latin typeface="華康中圓體(P)" panose="020F0500000000000000" pitchFamily="34" charset="-120"/>
                <a:ea typeface="華康中圓體(P)" panose="020F0500000000000000" pitchFamily="34" charset="-120"/>
              </a:rPr>
              <a:t>107</a:t>
            </a:r>
            <a:r>
              <a:rPr lang="zh-TW" altLang="en-US" sz="2400" kern="100" dirty="0">
                <a:solidFill>
                  <a:srgbClr val="C00000"/>
                </a:solidFill>
                <a:latin typeface="華康中圓體(P)" panose="020F0500000000000000" pitchFamily="34" charset="-120"/>
                <a:ea typeface="華康中圓體(P)" panose="020F0500000000000000" pitchFamily="34" charset="-120"/>
              </a:rPr>
              <a:t>年起逐月追蹤</a:t>
            </a:r>
            <a:endParaRPr lang="en-US" altLang="zh-TW" sz="2400" kern="100" dirty="0">
              <a:solidFill>
                <a:srgbClr val="C00000"/>
              </a:solidFill>
              <a:latin typeface="華康中圓體(P)" panose="020F0500000000000000" pitchFamily="34" charset="-120"/>
              <a:ea typeface="華康中圓體(P)" panose="020F0500000000000000" pitchFamily="34" charset="-120"/>
            </a:endParaRPr>
          </a:p>
        </p:txBody>
      </p:sp>
      <p:cxnSp>
        <p:nvCxnSpPr>
          <p:cNvPr id="15" name="直線接點 14"/>
          <p:cNvCxnSpPr/>
          <p:nvPr/>
        </p:nvCxnSpPr>
        <p:spPr bwMode="auto">
          <a:xfrm>
            <a:off x="1117967" y="5439148"/>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6" name="橢圓 15">
            <a:extLst>
              <a:ext uri="{FF2B5EF4-FFF2-40B4-BE49-F238E27FC236}">
                <a16:creationId xmlns:a16="http://schemas.microsoft.com/office/drawing/2014/main" id="{2C39770B-1EBA-4C36-BA37-AD160EF46A0C}"/>
              </a:ext>
            </a:extLst>
          </p:cNvPr>
          <p:cNvSpPr/>
          <p:nvPr/>
        </p:nvSpPr>
        <p:spPr>
          <a:xfrm>
            <a:off x="333662" y="2302221"/>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106</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9/19</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Tree>
    <p:extLst>
      <p:ext uri="{BB962C8B-B14F-4D97-AF65-F5344CB8AC3E}">
        <p14:creationId xmlns:p14="http://schemas.microsoft.com/office/powerpoint/2010/main" val="87701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向下箭號 3">
            <a:extLst>
              <a:ext uri="{FF2B5EF4-FFF2-40B4-BE49-F238E27FC236}">
                <a16:creationId xmlns:a16="http://schemas.microsoft.com/office/drawing/2014/main" id="{0D7E84EF-1BA6-4D1F-932D-A9CF6E89FB0A}"/>
              </a:ext>
            </a:extLst>
          </p:cNvPr>
          <p:cNvSpPr/>
          <p:nvPr/>
        </p:nvSpPr>
        <p:spPr>
          <a:xfrm>
            <a:off x="-25878" y="1003196"/>
            <a:ext cx="1456267" cy="5854804"/>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zh-TW" altLang="en-US" sz="1200" b="1">
              <a:solidFill>
                <a:srgbClr val="0000CC"/>
              </a:solidFill>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1" name="矩形 10">
            <a:extLst>
              <a:ext uri="{FF2B5EF4-FFF2-40B4-BE49-F238E27FC236}">
                <a16:creationId xmlns:a16="http://schemas.microsoft.com/office/drawing/2014/main" id="{83843545-AB49-41F7-9F2C-E1ED8DBC9E55}"/>
              </a:ext>
            </a:extLst>
          </p:cNvPr>
          <p:cNvSpPr/>
          <p:nvPr/>
        </p:nvSpPr>
        <p:spPr>
          <a:xfrm>
            <a:off x="-17929" y="198864"/>
            <a:ext cx="9153303"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
        <p:nvSpPr>
          <p:cNvPr id="12" name="橢圓 11">
            <a:extLst>
              <a:ext uri="{FF2B5EF4-FFF2-40B4-BE49-F238E27FC236}">
                <a16:creationId xmlns:a16="http://schemas.microsoft.com/office/drawing/2014/main" id="{A331352A-6F39-4F2B-8597-8AB0C9EE52B2}"/>
              </a:ext>
            </a:extLst>
          </p:cNvPr>
          <p:cNvSpPr/>
          <p:nvPr/>
        </p:nvSpPr>
        <p:spPr>
          <a:xfrm>
            <a:off x="339693" y="2075347"/>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107</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3/13</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5" name="矩形 14">
            <a:extLst>
              <a:ext uri="{FF2B5EF4-FFF2-40B4-BE49-F238E27FC236}">
                <a16:creationId xmlns:a16="http://schemas.microsoft.com/office/drawing/2014/main" id="{2F34C8CB-8FBA-4763-A84F-6CBD54F7B652}"/>
              </a:ext>
            </a:extLst>
          </p:cNvPr>
          <p:cNvSpPr/>
          <p:nvPr/>
        </p:nvSpPr>
        <p:spPr>
          <a:xfrm>
            <a:off x="1064707" y="564222"/>
            <a:ext cx="8046089" cy="3697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zh-TW" altLang="en-US" sz="2000" dirty="0">
                <a:solidFill>
                  <a:srgbClr val="0000CC"/>
                </a:solidFill>
                <a:latin typeface="華康中圓體(P)" panose="020F0500000000000000" pitchFamily="34" charset="-120"/>
                <a:ea typeface="華康中圓體(P)" panose="020F0500000000000000" pitchFamily="34" charset="-120"/>
              </a:rPr>
              <a:t>理事長暨二位常務理事拜會中華顧問新任董事長吳盟分，討論世曦舊制退休金結清及爭取勞工董事議題，會議紀要</a:t>
            </a:r>
            <a:r>
              <a:rPr lang="en-US" altLang="zh-TW" sz="2000" dirty="0">
                <a:solidFill>
                  <a:srgbClr val="0000CC"/>
                </a:solidFill>
                <a:latin typeface="華康中圓體(P)" panose="020F0500000000000000" pitchFamily="34" charset="-120"/>
                <a:ea typeface="華康中圓體(P)" panose="020F0500000000000000" pitchFamily="34" charset="-120"/>
              </a:rPr>
              <a:t>:</a:t>
            </a:r>
          </a:p>
          <a:p>
            <a:pPr>
              <a:lnSpc>
                <a:spcPts val="2500"/>
              </a:lnSpc>
            </a:pPr>
            <a:r>
              <a:rPr lang="en-US" altLang="zh-TW" sz="2000" dirty="0">
                <a:solidFill>
                  <a:srgbClr val="0000CC"/>
                </a:solidFill>
                <a:latin typeface="華康中圓體(P)" panose="020F0500000000000000" pitchFamily="34" charset="-120"/>
                <a:ea typeface="華康中圓體(P)" panose="020F0500000000000000" pitchFamily="34" charset="-120"/>
              </a:rPr>
              <a:t>1.</a:t>
            </a:r>
            <a:r>
              <a:rPr lang="zh-TW" altLang="en-US" sz="2000" dirty="0">
                <a:solidFill>
                  <a:srgbClr val="0000CC"/>
                </a:solidFill>
                <a:latin typeface="華康中圓體(P)" panose="020F0500000000000000" pitchFamily="34" charset="-120"/>
                <a:ea typeface="華康中圓體(P)" panose="020F0500000000000000" pitchFamily="34" charset="-120"/>
              </a:rPr>
              <a:t> 世曦至今符合舊制退休同仁約</a:t>
            </a:r>
            <a:r>
              <a:rPr lang="en-US" altLang="zh-TW" sz="2000" dirty="0">
                <a:solidFill>
                  <a:srgbClr val="0000CC"/>
                </a:solidFill>
                <a:latin typeface="華康中圓體(P)" panose="020F0500000000000000" pitchFamily="34" charset="-120"/>
                <a:ea typeface="華康中圓體(P)" panose="020F0500000000000000" pitchFamily="34" charset="-120"/>
              </a:rPr>
              <a:t>1064</a:t>
            </a:r>
            <a:r>
              <a:rPr lang="zh-TW" altLang="en-US" sz="2000" dirty="0">
                <a:solidFill>
                  <a:srgbClr val="0000CC"/>
                </a:solidFill>
                <a:latin typeface="華康中圓體(P)" panose="020F0500000000000000" pitchFamily="34" charset="-120"/>
                <a:ea typeface="華康中圓體(P)" panose="020F0500000000000000" pitchFamily="34" charset="-120"/>
              </a:rPr>
              <a:t>位，中華顧問 陳執行長及世曦 周董事長溝通，在確保不損及同仁權益、有利世曦發展前提下，舊制退休金結清案處理方式，將研擬因人而異、多選項供同仁選擇辦理</a:t>
            </a:r>
          </a:p>
          <a:p>
            <a:pPr>
              <a:lnSpc>
                <a:spcPts val="2500"/>
              </a:lnSpc>
            </a:pPr>
            <a:r>
              <a:rPr lang="en-US" altLang="zh-TW" sz="2000" dirty="0">
                <a:solidFill>
                  <a:srgbClr val="0000CC"/>
                </a:solidFill>
                <a:latin typeface="華康中圓體(P)" panose="020F0500000000000000" pitchFamily="34" charset="-120"/>
                <a:ea typeface="華康中圓體(P)" panose="020F0500000000000000" pitchFamily="34" charset="-120"/>
              </a:rPr>
              <a:t>2.</a:t>
            </a:r>
            <a:r>
              <a:rPr lang="zh-TW" altLang="en-US" sz="2000" dirty="0">
                <a:solidFill>
                  <a:srgbClr val="0000CC"/>
                </a:solidFill>
                <a:latin typeface="華康中圓體(P)" panose="020F0500000000000000" pitchFamily="34" charset="-120"/>
                <a:ea typeface="華康中圓體(P)" panose="020F0500000000000000" pitchFamily="34" charset="-120"/>
              </a:rPr>
              <a:t> 經</a:t>
            </a:r>
            <a:r>
              <a:rPr lang="en-US" altLang="zh-TW" sz="2000" dirty="0">
                <a:solidFill>
                  <a:srgbClr val="0000CC"/>
                </a:solidFill>
                <a:latin typeface="華康中圓體(P)" panose="020F0500000000000000" pitchFamily="34" charset="-120"/>
                <a:ea typeface="華康中圓體(P)" panose="020F0500000000000000" pitchFamily="34" charset="-120"/>
              </a:rPr>
              <a:t>106/11</a:t>
            </a:r>
            <a:r>
              <a:rPr lang="zh-TW" altLang="en-US" sz="2000" dirty="0">
                <a:solidFill>
                  <a:srgbClr val="0000CC"/>
                </a:solidFill>
                <a:latin typeface="華康中圓體(P)" panose="020F0500000000000000" pitchFamily="34" charset="-120"/>
                <a:ea typeface="華康中圓體(P)" panose="020F0500000000000000" pitchFamily="34" charset="-120"/>
              </a:rPr>
              <a:t>交通部指示推動舊制退休金結清案，現已展開推動小組作業，朝向由中華顧問足額撥款於世曦設立作為結清舊制退休金為目的之專戶，由世曦自行管理該專戶，待相關法令待釐清後即可辦理</a:t>
            </a:r>
            <a:r>
              <a:rPr lang="en-US" altLang="zh-TW" sz="2000" dirty="0">
                <a:solidFill>
                  <a:srgbClr val="0000CC"/>
                </a:solidFill>
                <a:latin typeface="華康中圓體(P)" panose="020F0500000000000000" pitchFamily="34" charset="-120"/>
                <a:ea typeface="華康中圓體(P)" panose="020F0500000000000000" pitchFamily="34" charset="-120"/>
                <a:cs typeface="新細明體" panose="02020500000000000000" pitchFamily="18" charset="-120"/>
              </a:rPr>
              <a:t> </a:t>
            </a:r>
            <a:endParaRPr lang="zh-TW" altLang="en-US" sz="2000" dirty="0">
              <a:solidFill>
                <a:srgbClr val="0000CC"/>
              </a:solidFill>
              <a:latin typeface="華康中圓體(P)" panose="020F0500000000000000" pitchFamily="34" charset="-120"/>
              <a:ea typeface="華康中圓體(P)" panose="020F0500000000000000" pitchFamily="34" charset="-120"/>
              <a:cs typeface="新細明體" panose="02020500000000000000" pitchFamily="18" charset="-120"/>
            </a:endParaRPr>
          </a:p>
        </p:txBody>
      </p:sp>
      <p:sp>
        <p:nvSpPr>
          <p:cNvPr id="6" name="矩形 5">
            <a:extLst>
              <a:ext uri="{FF2B5EF4-FFF2-40B4-BE49-F238E27FC236}">
                <a16:creationId xmlns:a16="http://schemas.microsoft.com/office/drawing/2014/main" id="{BB5D693A-44EF-42FE-A75E-EFA0C326C6FB}"/>
              </a:ext>
            </a:extLst>
          </p:cNvPr>
          <p:cNvSpPr/>
          <p:nvPr/>
        </p:nvSpPr>
        <p:spPr>
          <a:xfrm>
            <a:off x="1073791" y="3633694"/>
            <a:ext cx="8086749" cy="2638286"/>
          </a:xfrm>
          <a:prstGeom prst="rect">
            <a:avLst/>
          </a:prstGeom>
        </p:spPr>
        <p:txBody>
          <a:bodyPr wrap="square">
            <a:spAutoFit/>
          </a:bodyPr>
          <a:lstStyle/>
          <a:p>
            <a:pPr>
              <a:lnSpc>
                <a:spcPts val="2500"/>
              </a:lnSpc>
            </a:pPr>
            <a:r>
              <a:rPr lang="zh-TW" altLang="en-US" sz="2000" dirty="0">
                <a:solidFill>
                  <a:srgbClr val="0000CC"/>
                </a:solidFill>
                <a:latin typeface="華康中圓體(P)" panose="020F0500000000000000" pitchFamily="34" charset="-120"/>
                <a:ea typeface="華康中圓體(P)" panose="020F0500000000000000" pitchFamily="34" charset="-120"/>
              </a:rPr>
              <a:t>第七屆勞工退休準備金監督委員會第四次會議會議過程說明</a:t>
            </a:r>
            <a:r>
              <a:rPr lang="en-US" altLang="zh-TW" sz="2000" dirty="0">
                <a:solidFill>
                  <a:srgbClr val="0000CC"/>
                </a:solidFill>
                <a:latin typeface="華康中圓體(P)" panose="020F0500000000000000" pitchFamily="34" charset="-120"/>
                <a:ea typeface="華康中圓體(P)" panose="020F0500000000000000" pitchFamily="34" charset="-120"/>
              </a:rPr>
              <a:t>(</a:t>
            </a:r>
            <a:r>
              <a:rPr lang="zh-TW" altLang="en-US" sz="2000" dirty="0">
                <a:solidFill>
                  <a:srgbClr val="0000CC"/>
                </a:solidFill>
                <a:latin typeface="華康中圓體(P)" panose="020F0500000000000000" pitchFamily="34" charset="-120"/>
                <a:ea typeface="華康中圓體(P)" panose="020F0500000000000000" pitchFamily="34" charset="-120"/>
              </a:rPr>
              <a:t>未列入正式會議紀錄</a:t>
            </a:r>
            <a:r>
              <a:rPr lang="en-US" altLang="zh-TW" sz="2000" dirty="0">
                <a:solidFill>
                  <a:srgbClr val="0000CC"/>
                </a:solidFill>
                <a:latin typeface="華康中圓體(P)" panose="020F0500000000000000" pitchFamily="34" charset="-120"/>
                <a:ea typeface="華康中圓體(P)" panose="020F0500000000000000" pitchFamily="34" charset="-120"/>
              </a:rPr>
              <a:t>)</a:t>
            </a:r>
            <a:r>
              <a:rPr lang="zh-TW" altLang="en-US" sz="2000" dirty="0">
                <a:solidFill>
                  <a:srgbClr val="0000CC"/>
                </a:solidFill>
                <a:latin typeface="華康中圓體(P)" panose="020F0500000000000000" pitchFamily="34" charset="-120"/>
                <a:ea typeface="華康中圓體(P)" panose="020F0500000000000000" pitchFamily="34" charset="-120"/>
              </a:rPr>
              <a:t>：</a:t>
            </a:r>
          </a:p>
          <a:p>
            <a:pPr>
              <a:lnSpc>
                <a:spcPts val="2500"/>
              </a:lnSpc>
            </a:pPr>
            <a:r>
              <a:rPr lang="en-US" altLang="zh-TW" sz="2000" dirty="0">
                <a:solidFill>
                  <a:srgbClr val="0000CC"/>
                </a:solidFill>
                <a:latin typeface="華康中圓體(P)" panose="020F0500000000000000" pitchFamily="34" charset="-120"/>
                <a:ea typeface="華康中圓體(P)" panose="020F0500000000000000" pitchFamily="34" charset="-120"/>
              </a:rPr>
              <a:t>1.</a:t>
            </a:r>
            <a:r>
              <a:rPr lang="zh-TW" altLang="en-US" sz="2000" dirty="0">
                <a:solidFill>
                  <a:srgbClr val="0000CC"/>
                </a:solidFill>
                <a:latin typeface="華康中圓體(P)" panose="020F0500000000000000" pitchFamily="34" charset="-120"/>
                <a:ea typeface="華康中圓體(P)" panose="020F0500000000000000" pitchFamily="34" charset="-120"/>
              </a:rPr>
              <a:t> 中華顧問考量後續推動結清或將舊制退休金轉移世曦管理等議題，目前將舊制退休準備金專戶持續維持</a:t>
            </a:r>
            <a:r>
              <a:rPr lang="en-US" altLang="zh-TW" sz="2000" dirty="0">
                <a:solidFill>
                  <a:srgbClr val="0000CC"/>
                </a:solidFill>
                <a:latin typeface="華康中圓體(P)" panose="020F0500000000000000" pitchFamily="34" charset="-120"/>
                <a:ea typeface="華康中圓體(P)" panose="020F0500000000000000" pitchFamily="34" charset="-120"/>
              </a:rPr>
              <a:t>5</a:t>
            </a:r>
            <a:r>
              <a:rPr lang="zh-TW" altLang="en-US" sz="2000" dirty="0">
                <a:solidFill>
                  <a:srgbClr val="0000CC"/>
                </a:solidFill>
                <a:latin typeface="華康中圓體(P)" panose="020F0500000000000000" pitchFamily="34" charset="-120"/>
                <a:ea typeface="華康中圓體(P)" panose="020F0500000000000000" pitchFamily="34" charset="-120"/>
              </a:rPr>
              <a:t>億附近</a:t>
            </a:r>
            <a:r>
              <a:rPr lang="en-US" altLang="zh-TW" sz="2000" dirty="0">
                <a:solidFill>
                  <a:srgbClr val="0000CC"/>
                </a:solidFill>
                <a:latin typeface="華康中圓體(P)" panose="020F0500000000000000" pitchFamily="34" charset="-120"/>
                <a:ea typeface="華康中圓體(P)" panose="020F0500000000000000" pitchFamily="34" charset="-120"/>
              </a:rPr>
              <a:t>(</a:t>
            </a:r>
            <a:r>
              <a:rPr lang="zh-TW" altLang="en-US" sz="2000" dirty="0">
                <a:solidFill>
                  <a:srgbClr val="0000CC"/>
                </a:solidFill>
                <a:latin typeface="華康中圓體(P)" panose="020F0500000000000000" pitchFamily="34" charset="-120"/>
                <a:ea typeface="華康中圓體(P)" panose="020F0500000000000000" pitchFamily="34" charset="-120"/>
              </a:rPr>
              <a:t>滿足世曦</a:t>
            </a:r>
            <a:r>
              <a:rPr lang="en-US" altLang="zh-TW" sz="2000" dirty="0">
                <a:solidFill>
                  <a:srgbClr val="0000CC"/>
                </a:solidFill>
                <a:latin typeface="華康中圓體(P)" panose="020F0500000000000000" pitchFamily="34" charset="-120"/>
                <a:ea typeface="華康中圓體(P)" panose="020F0500000000000000" pitchFamily="34" charset="-120"/>
              </a:rPr>
              <a:t>5</a:t>
            </a:r>
            <a:r>
              <a:rPr lang="zh-TW" altLang="en-US" sz="2000" dirty="0">
                <a:solidFill>
                  <a:srgbClr val="0000CC"/>
                </a:solidFill>
                <a:latin typeface="華康中圓體(P)" panose="020F0500000000000000" pitchFamily="34" charset="-120"/>
                <a:ea typeface="華康中圓體(P)" panose="020F0500000000000000" pitchFamily="34" charset="-120"/>
              </a:rPr>
              <a:t>年內退職需求</a:t>
            </a:r>
            <a:r>
              <a:rPr lang="en-US" altLang="zh-TW" sz="2000" dirty="0">
                <a:solidFill>
                  <a:srgbClr val="0000CC"/>
                </a:solidFill>
                <a:latin typeface="華康中圓體(P)" panose="020F0500000000000000" pitchFamily="34" charset="-120"/>
                <a:ea typeface="華康中圓體(P)" panose="020F0500000000000000" pitchFamily="34" charset="-120"/>
              </a:rPr>
              <a:t>)</a:t>
            </a:r>
          </a:p>
          <a:p>
            <a:pPr>
              <a:lnSpc>
                <a:spcPts val="2500"/>
              </a:lnSpc>
            </a:pPr>
            <a:r>
              <a:rPr lang="en-US" altLang="zh-TW" sz="2000" dirty="0">
                <a:solidFill>
                  <a:srgbClr val="0000CC"/>
                </a:solidFill>
                <a:latin typeface="華康中圓體(P)" panose="020F0500000000000000" pitchFamily="34" charset="-120"/>
                <a:ea typeface="華康中圓體(P)" panose="020F0500000000000000" pitchFamily="34" charset="-120"/>
              </a:rPr>
              <a:t>2.</a:t>
            </a:r>
            <a:r>
              <a:rPr lang="zh-TW" altLang="en-US" sz="2000" dirty="0">
                <a:solidFill>
                  <a:srgbClr val="0000CC"/>
                </a:solidFill>
                <a:latin typeface="華康中圓體(P)" panose="020F0500000000000000" pitchFamily="34" charset="-120"/>
                <a:ea typeface="華康中圓體(P)" panose="020F0500000000000000" pitchFamily="34" charset="-120"/>
              </a:rPr>
              <a:t> 中華顧問吳董事長承諾繼續推動徹底解決中華顧問與世曦員工舊制退休金議題</a:t>
            </a:r>
            <a:endParaRPr lang="en-US" altLang="zh-TW" sz="2000" dirty="0">
              <a:solidFill>
                <a:srgbClr val="0000CC"/>
              </a:solidFill>
              <a:latin typeface="華康中圓體(P)" panose="020F0500000000000000" pitchFamily="34" charset="-120"/>
              <a:ea typeface="華康中圓體(P)" panose="020F0500000000000000" pitchFamily="34" charset="-120"/>
            </a:endParaRPr>
          </a:p>
          <a:p>
            <a:pPr>
              <a:lnSpc>
                <a:spcPts val="2500"/>
              </a:lnSpc>
            </a:pPr>
            <a:r>
              <a:rPr lang="en-US" altLang="zh-TW" sz="2000" dirty="0">
                <a:solidFill>
                  <a:srgbClr val="0000CC"/>
                </a:solidFill>
                <a:latin typeface="華康中圓體(P)" panose="020F0500000000000000" pitchFamily="34" charset="-120"/>
                <a:ea typeface="華康中圓體(P)" panose="020F0500000000000000" pitchFamily="34" charset="-120"/>
              </a:rPr>
              <a:t>3.</a:t>
            </a:r>
            <a:r>
              <a:rPr lang="zh-TW" altLang="en-US" sz="2000" dirty="0">
                <a:solidFill>
                  <a:srgbClr val="0000CC"/>
                </a:solidFill>
                <a:latin typeface="華康中圓體(P)" panose="020F0500000000000000" pitchFamily="34" charset="-120"/>
                <a:ea typeface="華康中圓體(P)" panose="020F0500000000000000" pitchFamily="34" charset="-120"/>
              </a:rPr>
              <a:t> 世曦工會、中華顧問及世曦已達共識，近期成立小組推動舊制退休金相關議題</a:t>
            </a:r>
            <a:endParaRPr lang="en-US" altLang="zh-TW" sz="2000" dirty="0">
              <a:solidFill>
                <a:srgbClr val="0000CC"/>
              </a:solidFill>
              <a:latin typeface="華康中圓體(P)" panose="020F0500000000000000" pitchFamily="34" charset="-120"/>
              <a:ea typeface="華康中圓體(P)" panose="020F0500000000000000" pitchFamily="34" charset="-120"/>
            </a:endParaRPr>
          </a:p>
        </p:txBody>
      </p:sp>
      <p:sp>
        <p:nvSpPr>
          <p:cNvPr id="7" name="橢圓 6">
            <a:extLst>
              <a:ext uri="{FF2B5EF4-FFF2-40B4-BE49-F238E27FC236}">
                <a16:creationId xmlns:a16="http://schemas.microsoft.com/office/drawing/2014/main" id="{6A70F917-AE55-4E96-9F3E-01B6F3C9A2AE}"/>
              </a:ext>
            </a:extLst>
          </p:cNvPr>
          <p:cNvSpPr/>
          <p:nvPr/>
        </p:nvSpPr>
        <p:spPr>
          <a:xfrm>
            <a:off x="341091" y="4920616"/>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107</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3/16</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cxnSp>
        <p:nvCxnSpPr>
          <p:cNvPr id="9" name="直線接點 8">
            <a:extLst>
              <a:ext uri="{FF2B5EF4-FFF2-40B4-BE49-F238E27FC236}">
                <a16:creationId xmlns:a16="http://schemas.microsoft.com/office/drawing/2014/main" id="{142155B1-7084-4955-A160-955DF43069F8}"/>
              </a:ext>
            </a:extLst>
          </p:cNvPr>
          <p:cNvCxnSpPr/>
          <p:nvPr/>
        </p:nvCxnSpPr>
        <p:spPr bwMode="auto">
          <a:xfrm>
            <a:off x="1120835" y="3670445"/>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2" name="矩形 1">
            <a:extLst>
              <a:ext uri="{FF2B5EF4-FFF2-40B4-BE49-F238E27FC236}">
                <a16:creationId xmlns:a16="http://schemas.microsoft.com/office/drawing/2014/main" id="{5503B60C-09BD-4177-AAAF-0990DA89D00D}"/>
              </a:ext>
            </a:extLst>
          </p:cNvPr>
          <p:cNvSpPr/>
          <p:nvPr/>
        </p:nvSpPr>
        <p:spPr>
          <a:xfrm>
            <a:off x="964735" y="6180322"/>
            <a:ext cx="8170640" cy="307777"/>
          </a:xfrm>
          <a:prstGeom prst="rect">
            <a:avLst/>
          </a:prstGeom>
        </p:spPr>
        <p:txBody>
          <a:bodyPr wrap="square">
            <a:spAutoFit/>
          </a:bodyPr>
          <a:lstStyle/>
          <a:p>
            <a:r>
              <a:rPr lang="zh-TW" altLang="en-US" sz="1400" dirty="0">
                <a:solidFill>
                  <a:srgbClr val="FF0000"/>
                </a:solidFill>
                <a:latin typeface="華康中圓體(P)" panose="020F0500000000000000" pitchFamily="34" charset="-120"/>
                <a:ea typeface="華康中圓體(P)" panose="020F0500000000000000" pitchFamily="34" charset="-120"/>
              </a:rPr>
              <a:t>該專戶該期舊制退休準備金專戶支出</a:t>
            </a:r>
            <a:r>
              <a:rPr lang="en-US" altLang="zh-TW" sz="1400" dirty="0">
                <a:solidFill>
                  <a:srgbClr val="FF0000"/>
                </a:solidFill>
                <a:latin typeface="華康中圓體(P)" panose="020F0500000000000000" pitchFamily="34" charset="-120"/>
                <a:ea typeface="華康中圓體(P)" panose="020F0500000000000000" pitchFamily="34" charset="-120"/>
              </a:rPr>
              <a:t>19,023,021</a:t>
            </a:r>
            <a:r>
              <a:rPr lang="zh-TW" altLang="en-US" sz="1400" dirty="0">
                <a:solidFill>
                  <a:srgbClr val="FF0000"/>
                </a:solidFill>
                <a:latin typeface="華康中圓體(P)" panose="020F0500000000000000" pitchFamily="34" charset="-120"/>
                <a:ea typeface="華康中圓體(P)" panose="020F0500000000000000" pitchFamily="34" charset="-120"/>
              </a:rPr>
              <a:t>元，存入</a:t>
            </a:r>
            <a:r>
              <a:rPr lang="en-US" altLang="zh-TW" sz="1400" dirty="0">
                <a:solidFill>
                  <a:srgbClr val="FF0000"/>
                </a:solidFill>
                <a:latin typeface="華康中圓體(P)" panose="020F0500000000000000" pitchFamily="34" charset="-120"/>
                <a:ea typeface="華康中圓體(P)" panose="020F0500000000000000" pitchFamily="34" charset="-120"/>
              </a:rPr>
              <a:t>2,840,518</a:t>
            </a:r>
            <a:r>
              <a:rPr lang="zh-TW" altLang="en-US" sz="1400" dirty="0">
                <a:solidFill>
                  <a:srgbClr val="FF0000"/>
                </a:solidFill>
                <a:latin typeface="華康中圓體(P)" panose="020F0500000000000000" pitchFamily="34" charset="-120"/>
                <a:ea typeface="華康中圓體(P)" panose="020F0500000000000000" pitchFamily="34" charset="-120"/>
              </a:rPr>
              <a:t>元，結餘</a:t>
            </a:r>
            <a:r>
              <a:rPr lang="en-US" altLang="zh-TW" sz="1400" dirty="0">
                <a:solidFill>
                  <a:srgbClr val="FF0000"/>
                </a:solidFill>
                <a:latin typeface="華康中圓體(P)" panose="020F0500000000000000" pitchFamily="34" charset="-120"/>
                <a:ea typeface="華康中圓體(P)" panose="020F0500000000000000" pitchFamily="34" charset="-120"/>
              </a:rPr>
              <a:t>484,249,990</a:t>
            </a:r>
            <a:r>
              <a:rPr lang="zh-TW" altLang="en-US" sz="1400" dirty="0">
                <a:solidFill>
                  <a:srgbClr val="FF0000"/>
                </a:solidFill>
                <a:latin typeface="華康中圓體(P)" panose="020F0500000000000000" pitchFamily="34" charset="-120"/>
                <a:ea typeface="華康中圓體(P)" panose="020F0500000000000000" pitchFamily="34" charset="-120"/>
              </a:rPr>
              <a:t>元</a:t>
            </a:r>
          </a:p>
        </p:txBody>
      </p:sp>
    </p:spTree>
    <p:extLst>
      <p:ext uri="{BB962C8B-B14F-4D97-AF65-F5344CB8AC3E}">
        <p14:creationId xmlns:p14="http://schemas.microsoft.com/office/powerpoint/2010/main" val="1557731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向下箭號 3">
            <a:extLst>
              <a:ext uri="{FF2B5EF4-FFF2-40B4-BE49-F238E27FC236}">
                <a16:creationId xmlns:a16="http://schemas.microsoft.com/office/drawing/2014/main" id="{0D7E84EF-1BA6-4D1F-932D-A9CF6E89FB0A}"/>
              </a:ext>
            </a:extLst>
          </p:cNvPr>
          <p:cNvSpPr/>
          <p:nvPr/>
        </p:nvSpPr>
        <p:spPr>
          <a:xfrm>
            <a:off x="-25878" y="994807"/>
            <a:ext cx="1456267" cy="5854804"/>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zh-TW" altLang="en-US" sz="1200" b="1">
              <a:solidFill>
                <a:srgbClr val="0000CC"/>
              </a:solidFill>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9" name="橢圓 8">
            <a:extLst>
              <a:ext uri="{FF2B5EF4-FFF2-40B4-BE49-F238E27FC236}">
                <a16:creationId xmlns:a16="http://schemas.microsoft.com/office/drawing/2014/main" id="{65C3E809-2793-46C9-8B21-0539D4D670AB}"/>
              </a:ext>
            </a:extLst>
          </p:cNvPr>
          <p:cNvSpPr/>
          <p:nvPr/>
        </p:nvSpPr>
        <p:spPr>
          <a:xfrm>
            <a:off x="331917" y="2947363"/>
            <a:ext cx="736289" cy="68148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107</a:t>
            </a:r>
          </a:p>
          <a:p>
            <a:pPr algn="ctr">
              <a:lnSpc>
                <a:spcPts val="1500"/>
              </a:lnSpc>
            </a:pPr>
            <a:r>
              <a:rPr lang="en-US" altLang="zh-TW" sz="7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10/12</a:t>
            </a:r>
          </a:p>
        </p:txBody>
      </p:sp>
      <p:sp>
        <p:nvSpPr>
          <p:cNvPr id="11" name="矩形 10">
            <a:extLst>
              <a:ext uri="{FF2B5EF4-FFF2-40B4-BE49-F238E27FC236}">
                <a16:creationId xmlns:a16="http://schemas.microsoft.com/office/drawing/2014/main" id="{83843545-AB49-41F7-9F2C-E1ED8DBC9E55}"/>
              </a:ext>
            </a:extLst>
          </p:cNvPr>
          <p:cNvSpPr/>
          <p:nvPr/>
        </p:nvSpPr>
        <p:spPr>
          <a:xfrm>
            <a:off x="-17929" y="198864"/>
            <a:ext cx="9153303"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
        <p:nvSpPr>
          <p:cNvPr id="12" name="橢圓 11">
            <a:extLst>
              <a:ext uri="{FF2B5EF4-FFF2-40B4-BE49-F238E27FC236}">
                <a16:creationId xmlns:a16="http://schemas.microsoft.com/office/drawing/2014/main" id="{A331352A-6F39-4F2B-8597-8AB0C9EE52B2}"/>
              </a:ext>
            </a:extLst>
          </p:cNvPr>
          <p:cNvSpPr/>
          <p:nvPr/>
        </p:nvSpPr>
        <p:spPr>
          <a:xfrm>
            <a:off x="339693" y="1160946"/>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107</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6/22</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6" name="矩形 15">
            <a:extLst>
              <a:ext uri="{FF2B5EF4-FFF2-40B4-BE49-F238E27FC236}">
                <a16:creationId xmlns:a16="http://schemas.microsoft.com/office/drawing/2014/main" id="{1020DE4F-3BB9-40F8-9EAC-5F0AC6E7EEA5}"/>
              </a:ext>
            </a:extLst>
          </p:cNvPr>
          <p:cNvSpPr/>
          <p:nvPr/>
        </p:nvSpPr>
        <p:spPr>
          <a:xfrm>
            <a:off x="1076779" y="2072031"/>
            <a:ext cx="7853082" cy="753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000"/>
              </a:lnSpc>
            </a:pPr>
            <a:endParaRPr lang="zh-TW" altLang="en-US" sz="2400" dirty="0">
              <a:solidFill>
                <a:srgbClr val="C00000"/>
              </a:solidFill>
              <a:latin typeface="華康中圓體(P)" panose="020F0500000000000000" pitchFamily="34" charset="-120"/>
              <a:ea typeface="華康中圓體(P)" panose="020F0500000000000000" pitchFamily="34" charset="-120"/>
            </a:endParaRPr>
          </a:p>
        </p:txBody>
      </p:sp>
      <p:cxnSp>
        <p:nvCxnSpPr>
          <p:cNvPr id="17" name="直線接點 16">
            <a:extLst>
              <a:ext uri="{FF2B5EF4-FFF2-40B4-BE49-F238E27FC236}">
                <a16:creationId xmlns:a16="http://schemas.microsoft.com/office/drawing/2014/main" id="{B93E0823-CD99-43FA-BCDB-0C9D52DDBD97}"/>
              </a:ext>
            </a:extLst>
          </p:cNvPr>
          <p:cNvCxnSpPr/>
          <p:nvPr/>
        </p:nvCxnSpPr>
        <p:spPr bwMode="auto">
          <a:xfrm>
            <a:off x="1120835" y="4282842"/>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8" name="直線接點 17">
            <a:extLst>
              <a:ext uri="{FF2B5EF4-FFF2-40B4-BE49-F238E27FC236}">
                <a16:creationId xmlns:a16="http://schemas.microsoft.com/office/drawing/2014/main" id="{9A17EBED-1E3D-47F9-9465-437EE4D8EC97}"/>
              </a:ext>
            </a:extLst>
          </p:cNvPr>
          <p:cNvCxnSpPr/>
          <p:nvPr/>
        </p:nvCxnSpPr>
        <p:spPr bwMode="auto">
          <a:xfrm>
            <a:off x="1115616" y="5462002"/>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9" name="橢圓 18">
            <a:extLst>
              <a:ext uri="{FF2B5EF4-FFF2-40B4-BE49-F238E27FC236}">
                <a16:creationId xmlns:a16="http://schemas.microsoft.com/office/drawing/2014/main" id="{569DC434-9F73-4674-B567-4C37BD96F42A}"/>
              </a:ext>
            </a:extLst>
          </p:cNvPr>
          <p:cNvSpPr/>
          <p:nvPr/>
        </p:nvSpPr>
        <p:spPr>
          <a:xfrm>
            <a:off x="331917" y="4386393"/>
            <a:ext cx="736289" cy="68148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107</a:t>
            </a:r>
          </a:p>
          <a:p>
            <a:pPr algn="ctr">
              <a:lnSpc>
                <a:spcPts val="1500"/>
              </a:lnSpc>
            </a:pPr>
            <a:r>
              <a:rPr lang="en-US" altLang="zh-TW" sz="7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12/12</a:t>
            </a:r>
          </a:p>
        </p:txBody>
      </p:sp>
      <p:cxnSp>
        <p:nvCxnSpPr>
          <p:cNvPr id="13" name="直線接點 12">
            <a:extLst>
              <a:ext uri="{FF2B5EF4-FFF2-40B4-BE49-F238E27FC236}">
                <a16:creationId xmlns:a16="http://schemas.microsoft.com/office/drawing/2014/main" id="{B030C2C8-423C-44A3-BB85-576A887CC783}"/>
              </a:ext>
            </a:extLst>
          </p:cNvPr>
          <p:cNvCxnSpPr/>
          <p:nvPr/>
        </p:nvCxnSpPr>
        <p:spPr bwMode="auto">
          <a:xfrm>
            <a:off x="1088677" y="2824554"/>
            <a:ext cx="7513966" cy="1266"/>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2" name="矩形 1">
            <a:extLst>
              <a:ext uri="{FF2B5EF4-FFF2-40B4-BE49-F238E27FC236}">
                <a16:creationId xmlns:a16="http://schemas.microsoft.com/office/drawing/2014/main" id="{731D3AAA-6ECF-4B6C-B55F-3969493831A3}"/>
              </a:ext>
            </a:extLst>
          </p:cNvPr>
          <p:cNvSpPr/>
          <p:nvPr/>
        </p:nvSpPr>
        <p:spPr>
          <a:xfrm>
            <a:off x="1048625" y="1016326"/>
            <a:ext cx="8086750" cy="1862048"/>
          </a:xfrm>
          <a:prstGeom prst="rect">
            <a:avLst/>
          </a:prstGeom>
        </p:spPr>
        <p:txBody>
          <a:bodyPr wrap="square">
            <a:spAutoFit/>
          </a:bodyPr>
          <a:lstStyle/>
          <a:p>
            <a:r>
              <a:rPr lang="zh-TW" altLang="zh-TW" sz="23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第三屆第十五次勞資會議決議持續互信溝通，向中華顧問爭取。工會表達參與作業，中華顧問參酌考量。世曦多次主管主動洽中華顧問關心建議本案啟動時程，惟未接獲中華顧問通知預定作業期程，中華顧問表示本案由財會單位主政辦理，目前正評估辦理本案精算作業。世曦與工會持續追蹤與爭取維護權益。</a:t>
            </a:r>
            <a:endParaRPr lang="zh-TW" altLang="en-US" sz="2300" dirty="0">
              <a:latin typeface="華康中圓體(P)" panose="020F0500000000000000" pitchFamily="34" charset="-120"/>
              <a:ea typeface="華康中圓體(P)" panose="020F0500000000000000" pitchFamily="34" charset="-120"/>
            </a:endParaRPr>
          </a:p>
        </p:txBody>
      </p:sp>
      <p:sp>
        <p:nvSpPr>
          <p:cNvPr id="4" name="矩形 3">
            <a:extLst>
              <a:ext uri="{FF2B5EF4-FFF2-40B4-BE49-F238E27FC236}">
                <a16:creationId xmlns:a16="http://schemas.microsoft.com/office/drawing/2014/main" id="{7F89C38D-9A83-419A-93A1-959398091032}"/>
              </a:ext>
            </a:extLst>
          </p:cNvPr>
          <p:cNvSpPr/>
          <p:nvPr/>
        </p:nvSpPr>
        <p:spPr>
          <a:xfrm>
            <a:off x="1115616" y="4313689"/>
            <a:ext cx="8028384" cy="1154162"/>
          </a:xfrm>
          <a:prstGeom prst="rect">
            <a:avLst/>
          </a:prstGeom>
        </p:spPr>
        <p:txBody>
          <a:bodyPr wrap="square">
            <a:spAutoFit/>
          </a:bodyPr>
          <a:lstStyle/>
          <a:p>
            <a:r>
              <a:rPr lang="zh-TW" altLang="en-US" sz="2300" dirty="0">
                <a:solidFill>
                  <a:srgbClr val="0000CC"/>
                </a:solidFill>
                <a:latin typeface="華康中圓體(P)" panose="020F0500000000000000" pitchFamily="34" charset="-120"/>
                <a:ea typeface="華康中圓體(P)" panose="020F0500000000000000" pitchFamily="34" charset="-120"/>
              </a:rPr>
              <a:t>中華顧問</a:t>
            </a:r>
            <a:r>
              <a:rPr lang="en-US" altLang="zh-TW" sz="2300" dirty="0">
                <a:solidFill>
                  <a:srgbClr val="0000CC"/>
                </a:solidFill>
                <a:latin typeface="華康中圓體(P)" panose="020F0500000000000000" pitchFamily="34" charset="-120"/>
                <a:ea typeface="華康中圓體(P)" panose="020F0500000000000000" pitchFamily="34" charset="-120"/>
              </a:rPr>
              <a:t>12/12</a:t>
            </a:r>
            <a:r>
              <a:rPr lang="zh-TW" altLang="en-US" sz="2300" dirty="0">
                <a:solidFill>
                  <a:srgbClr val="0000CC"/>
                </a:solidFill>
                <a:latin typeface="華康中圓體(P)" panose="020F0500000000000000" pitchFamily="34" charset="-120"/>
                <a:ea typeface="華康中圓體(P)" panose="020F0500000000000000" pitchFamily="34" charset="-120"/>
              </a:rPr>
              <a:t>召開董事會針對中華顧問所提舊制退休金以制定基準日後之差額由世曦負擔方案決議緩議，待正式會議紀錄出來後將由公司指派代表向工會正式說明。</a:t>
            </a:r>
          </a:p>
        </p:txBody>
      </p:sp>
      <p:sp>
        <p:nvSpPr>
          <p:cNvPr id="3" name="矩形 2">
            <a:extLst>
              <a:ext uri="{FF2B5EF4-FFF2-40B4-BE49-F238E27FC236}">
                <a16:creationId xmlns:a16="http://schemas.microsoft.com/office/drawing/2014/main" id="{9C10EBFE-0237-486B-B2A9-682D3225EA4C}"/>
              </a:ext>
            </a:extLst>
          </p:cNvPr>
          <p:cNvSpPr/>
          <p:nvPr/>
        </p:nvSpPr>
        <p:spPr>
          <a:xfrm>
            <a:off x="1088676" y="2828836"/>
            <a:ext cx="8046697" cy="1508105"/>
          </a:xfrm>
          <a:prstGeom prst="rect">
            <a:avLst/>
          </a:prstGeom>
        </p:spPr>
        <p:txBody>
          <a:bodyPr wrap="square">
            <a:spAutoFit/>
          </a:bodyPr>
          <a:lstStyle/>
          <a:p>
            <a:r>
              <a:rPr lang="zh-TW" altLang="en-US" sz="2300" dirty="0">
                <a:solidFill>
                  <a:srgbClr val="0000CC"/>
                </a:solidFill>
                <a:latin typeface="華康中圓體(P)" panose="020F0500000000000000" pitchFamily="34" charset="-120"/>
                <a:ea typeface="華康中圓體(P)" panose="020F0500000000000000" pitchFamily="34" charset="-120"/>
              </a:rPr>
              <a:t>本會林常務理事、潘常務理事列席參與</a:t>
            </a:r>
            <a:r>
              <a:rPr lang="zh-TW" altLang="zh-TW" sz="2300" dirty="0">
                <a:solidFill>
                  <a:srgbClr val="0000CC"/>
                </a:solidFill>
                <a:latin typeface="華康中圓體(P)" panose="020F0500000000000000" pitchFamily="34" charset="-120"/>
                <a:ea typeface="華康中圓體(P)" panose="020F0500000000000000" pitchFamily="34" charset="-120"/>
              </a:rPr>
              <a:t>第七屆第</a:t>
            </a:r>
            <a:r>
              <a:rPr lang="zh-TW" altLang="en-US" sz="2300" dirty="0">
                <a:solidFill>
                  <a:srgbClr val="0000CC"/>
                </a:solidFill>
                <a:latin typeface="華康中圓體(P)" panose="020F0500000000000000" pitchFamily="34" charset="-120"/>
                <a:ea typeface="華康中圓體(P)" panose="020F0500000000000000" pitchFamily="34" charset="-120"/>
              </a:rPr>
              <a:t>五</a:t>
            </a:r>
            <a:r>
              <a:rPr lang="zh-TW" altLang="zh-TW" sz="2300" dirty="0">
                <a:solidFill>
                  <a:srgbClr val="0000CC"/>
                </a:solidFill>
                <a:latin typeface="華康中圓體(P)" panose="020F0500000000000000" pitchFamily="34" charset="-120"/>
                <a:ea typeface="華康中圓體(P)" panose="020F0500000000000000" pitchFamily="34" charset="-120"/>
              </a:rPr>
              <a:t>次</a:t>
            </a:r>
            <a:r>
              <a:rPr lang="zh-TW" altLang="en-US" sz="2300" dirty="0">
                <a:solidFill>
                  <a:srgbClr val="0000CC"/>
                </a:solidFill>
                <a:latin typeface="華康中圓體(P)" panose="020F0500000000000000" pitchFamily="34" charset="-120"/>
                <a:ea typeface="華康中圓體(P)" panose="020F0500000000000000" pitchFamily="34" charset="-120"/>
              </a:rPr>
              <a:t>中華顧問勞工退休準備金監督委員會，得知該專戶該期舊制退休準備金專戶支出</a:t>
            </a:r>
            <a:r>
              <a:rPr lang="en-US" altLang="zh-TW" sz="2300" dirty="0">
                <a:solidFill>
                  <a:srgbClr val="0000CC"/>
                </a:solidFill>
                <a:latin typeface="華康中圓體(P)" panose="020F0500000000000000" pitchFamily="34" charset="-120"/>
                <a:ea typeface="華康中圓體(P)" panose="020F0500000000000000" pitchFamily="34" charset="-120"/>
              </a:rPr>
              <a:t>48,495,710</a:t>
            </a:r>
            <a:r>
              <a:rPr lang="zh-TW" altLang="en-US" sz="2300" dirty="0">
                <a:solidFill>
                  <a:srgbClr val="0000CC"/>
                </a:solidFill>
                <a:latin typeface="華康中圓體(P)" panose="020F0500000000000000" pitchFamily="34" charset="-120"/>
                <a:ea typeface="華康中圓體(P)" panose="020F0500000000000000" pitchFamily="34" charset="-120"/>
              </a:rPr>
              <a:t>元，存入</a:t>
            </a:r>
            <a:r>
              <a:rPr lang="en-US" altLang="zh-TW" sz="2300" dirty="0">
                <a:solidFill>
                  <a:srgbClr val="0000CC"/>
                </a:solidFill>
                <a:latin typeface="華康中圓體(P)" panose="020F0500000000000000" pitchFamily="34" charset="-120"/>
                <a:ea typeface="華康中圓體(P)" panose="020F0500000000000000" pitchFamily="34" charset="-120"/>
              </a:rPr>
              <a:t>15,480,066</a:t>
            </a:r>
            <a:r>
              <a:rPr lang="zh-TW" altLang="en-US" sz="2300" dirty="0">
                <a:solidFill>
                  <a:srgbClr val="0000CC"/>
                </a:solidFill>
                <a:latin typeface="華康中圓體(P)" panose="020F0500000000000000" pitchFamily="34" charset="-120"/>
                <a:ea typeface="華康中圓體(P)" panose="020F0500000000000000" pitchFamily="34" charset="-120"/>
              </a:rPr>
              <a:t>元，結餘</a:t>
            </a:r>
            <a:r>
              <a:rPr lang="en-US" altLang="zh-TW" sz="2300" dirty="0">
                <a:solidFill>
                  <a:srgbClr val="0000CC"/>
                </a:solidFill>
                <a:latin typeface="華康中圓體(P)" panose="020F0500000000000000" pitchFamily="34" charset="-120"/>
                <a:ea typeface="華康中圓體(P)" panose="020F0500000000000000" pitchFamily="34" charset="-120"/>
              </a:rPr>
              <a:t>451,234,346</a:t>
            </a:r>
            <a:r>
              <a:rPr lang="zh-TW" altLang="en-US" sz="2300" dirty="0">
                <a:solidFill>
                  <a:srgbClr val="0000CC"/>
                </a:solidFill>
                <a:latin typeface="華康中圓體(P)" panose="020F0500000000000000" pitchFamily="34" charset="-120"/>
                <a:ea typeface="華康中圓體(P)" panose="020F0500000000000000" pitchFamily="34" charset="-120"/>
              </a:rPr>
              <a:t>元</a:t>
            </a:r>
          </a:p>
        </p:txBody>
      </p:sp>
    </p:spTree>
    <p:extLst>
      <p:ext uri="{BB962C8B-B14F-4D97-AF65-F5344CB8AC3E}">
        <p14:creationId xmlns:p14="http://schemas.microsoft.com/office/powerpoint/2010/main" val="4186873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4FEF9045-0580-49BD-8278-DFDC357E4E2C}"/>
              </a:ext>
            </a:extLst>
          </p:cNvPr>
          <p:cNvSpPr>
            <a:spLocks noGrp="1"/>
          </p:cNvSpPr>
          <p:nvPr>
            <p:ph type="sldNum" sz="quarter" idx="12"/>
          </p:nvPr>
        </p:nvSpPr>
        <p:spPr/>
        <p:txBody>
          <a:bodyPr/>
          <a:lstStyle/>
          <a:p>
            <a:fld id="{F3F04B17-45DC-4F4A-8CB4-9D441071E7B6}" type="slidenum">
              <a:rPr lang="en-US" altLang="zh-TW" smtClean="0"/>
              <a:pPr/>
              <a:t>2</a:t>
            </a:fld>
            <a:endParaRPr lang="en-US" altLang="zh-TW"/>
          </a:p>
        </p:txBody>
      </p:sp>
      <p:sp>
        <p:nvSpPr>
          <p:cNvPr id="3" name="矩形 2">
            <a:extLst>
              <a:ext uri="{FF2B5EF4-FFF2-40B4-BE49-F238E27FC236}">
                <a16:creationId xmlns:a16="http://schemas.microsoft.com/office/drawing/2014/main" id="{C8C9BA54-C4CF-4345-818F-812426633349}"/>
              </a:ext>
            </a:extLst>
          </p:cNvPr>
          <p:cNvSpPr/>
          <p:nvPr/>
        </p:nvSpPr>
        <p:spPr>
          <a:xfrm>
            <a:off x="897621" y="1384471"/>
            <a:ext cx="8019875" cy="4154984"/>
          </a:xfrm>
          <a:prstGeom prst="rect">
            <a:avLst/>
          </a:prstGeom>
        </p:spPr>
        <p:txBody>
          <a:bodyPr wrap="square">
            <a:spAutoFit/>
          </a:bodyPr>
          <a:lstStyle/>
          <a:p>
            <a:pPr marL="342900" lvl="0" indent="-342900">
              <a:spcAft>
                <a:spcPts val="0"/>
              </a:spcAft>
              <a:buFont typeface="Wingdings" panose="05000000000000000000" pitchFamily="2" charset="2"/>
              <a:buChar char="Ø"/>
            </a:pPr>
            <a:r>
              <a:rPr lang="en-US"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96/03</a:t>
            </a:r>
            <a:r>
              <a:rPr lang="zh-TW"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中華顧問工程司為因應「</a:t>
            </a:r>
            <a:r>
              <a:rPr lang="zh-TW"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工程技術顧問公司管理條例</a:t>
            </a:r>
            <a:r>
              <a:rPr lang="zh-TW"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」施行，轉投資成立「台灣世曦工程顧問股份有限公司」並將大部分員工一併移轉，資方說明為維護公司人力資源及員工權益，並兼顧企業營運成本及效能，徵求同仁體諒後簽訂「</a:t>
            </a:r>
            <a:r>
              <a:rPr lang="zh-TW"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勞資三方協議書」同意於移轉時暫不結清舊制年資，並由新公司</a:t>
            </a:r>
            <a:r>
              <a:rPr lang="en-US"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a:t>
            </a:r>
            <a:r>
              <a:rPr lang="zh-TW"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台灣世曦</a:t>
            </a:r>
            <a:r>
              <a:rPr lang="en-US"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a:t>
            </a:r>
            <a:r>
              <a:rPr lang="zh-TW"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承接同仁既有之年資、薪資與福利直至同仁離職、退職、退休</a:t>
            </a:r>
            <a:r>
              <a:rPr lang="zh-TW"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a:t>
            </a:r>
            <a:endParaRPr lang="en-US"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endParaRPr>
          </a:p>
          <a:p>
            <a:pPr lvl="0">
              <a:spcAft>
                <a:spcPts val="0"/>
              </a:spcAft>
            </a:pPr>
            <a:endParaRPr lang="zh-TW"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endParaRPr>
          </a:p>
          <a:p>
            <a:pPr marL="342900" lvl="0" indent="-342900">
              <a:spcAft>
                <a:spcPts val="0"/>
              </a:spcAft>
              <a:buFont typeface="Wingdings" panose="05000000000000000000" pitchFamily="2" charset="2"/>
              <a:buChar char="Ø"/>
            </a:pPr>
            <a:r>
              <a:rPr lang="en-US"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103</a:t>
            </a:r>
            <a:r>
              <a:rPr lang="zh-TW" altLang="en-US"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年</a:t>
            </a:r>
            <a:r>
              <a:rPr lang="zh-TW"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中華顧問董事會</a:t>
            </a:r>
            <a:r>
              <a:rPr lang="zh-TW"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片面決議舊制退休金計算鎖定於</a:t>
            </a:r>
            <a:r>
              <a:rPr lang="en-US"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103/12/31</a:t>
            </a:r>
            <a:r>
              <a:rPr lang="zh-TW"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，影響台灣世曦及同仁權益。工會獲悉後立即表達嚴正立場要求不得違反所簽訂之「勞資三方協議書」內容否則將循法律途徑解決，故本項決議迄今未予執行。</a:t>
            </a:r>
          </a:p>
        </p:txBody>
      </p:sp>
      <p:sp>
        <p:nvSpPr>
          <p:cNvPr id="5" name="矩形 4">
            <a:extLst>
              <a:ext uri="{FF2B5EF4-FFF2-40B4-BE49-F238E27FC236}">
                <a16:creationId xmlns:a16="http://schemas.microsoft.com/office/drawing/2014/main" id="{124B8D79-0D2F-48A2-BC7E-DA3458898068}"/>
              </a:ext>
            </a:extLst>
          </p:cNvPr>
          <p:cNvSpPr/>
          <p:nvPr/>
        </p:nvSpPr>
        <p:spPr>
          <a:xfrm>
            <a:off x="0" y="190238"/>
            <a:ext cx="9135374"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660066"/>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Tree>
    <p:extLst>
      <p:ext uri="{BB962C8B-B14F-4D97-AF65-F5344CB8AC3E}">
        <p14:creationId xmlns:p14="http://schemas.microsoft.com/office/powerpoint/2010/main" val="1242510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0" y="190238"/>
            <a:ext cx="9135374"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660066"/>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
        <p:nvSpPr>
          <p:cNvPr id="9" name="文字方塊 8"/>
          <p:cNvSpPr txBox="1"/>
          <p:nvPr/>
        </p:nvSpPr>
        <p:spPr>
          <a:xfrm>
            <a:off x="646992" y="2733142"/>
            <a:ext cx="8488382" cy="2015936"/>
          </a:xfrm>
          <a:prstGeom prst="rect">
            <a:avLst/>
          </a:prstGeom>
          <a:noFill/>
        </p:spPr>
        <p:txBody>
          <a:bodyPr wrap="square" rtlCol="0">
            <a:spAutoFit/>
          </a:bodyPr>
          <a:lstStyle/>
          <a:p>
            <a:pPr>
              <a:lnSpc>
                <a:spcPts val="2500"/>
              </a:lnSpc>
            </a:pPr>
            <a:r>
              <a:rPr lang="zh-TW" altLang="en-US" sz="2200" b="1" dirty="0">
                <a:solidFill>
                  <a:srgbClr val="0000CC"/>
                </a:solidFill>
                <a:latin typeface="華康中圓體(P)" panose="020F0500000000000000" pitchFamily="34" charset="-120"/>
                <a:ea typeface="華康中圓體(P)" panose="020F0500000000000000" pitchFamily="34" charset="-120"/>
              </a:rPr>
              <a:t>本會對結清方案參與協商過程</a:t>
            </a:r>
            <a:r>
              <a:rPr lang="en-US" altLang="zh-TW" sz="2200" b="1" dirty="0">
                <a:solidFill>
                  <a:srgbClr val="0000CC"/>
                </a:solidFill>
                <a:latin typeface="華康中圓體(P)" panose="020F0500000000000000" pitchFamily="34" charset="-120"/>
                <a:ea typeface="華康中圓體(P)" panose="020F0500000000000000" pitchFamily="34" charset="-120"/>
              </a:rPr>
              <a:t>，</a:t>
            </a:r>
            <a:r>
              <a:rPr lang="zh-TW" altLang="en-US" sz="2200" b="1" dirty="0">
                <a:solidFill>
                  <a:srgbClr val="0000CC"/>
                </a:solidFill>
                <a:latin typeface="華康中圓體(P)" panose="020F0500000000000000" pitchFamily="34" charset="-120"/>
                <a:ea typeface="華康中圓體(P)" panose="020F0500000000000000" pitchFamily="34" charset="-120"/>
              </a:rPr>
              <a:t>始終主張結清以</a:t>
            </a:r>
            <a:r>
              <a:rPr lang="en-US" altLang="zh-TW" sz="2200" b="1" dirty="0">
                <a:solidFill>
                  <a:srgbClr val="0000CC"/>
                </a:solidFill>
                <a:latin typeface="華康中圓體(P)" panose="020F0500000000000000" pitchFamily="34" charset="-120"/>
                <a:ea typeface="華康中圓體(P)" panose="020F0500000000000000" pitchFamily="34" charset="-120"/>
              </a:rPr>
              <a:t>『</a:t>
            </a:r>
            <a:r>
              <a:rPr lang="zh-TW" altLang="en-US" sz="2200" b="1" dirty="0">
                <a:solidFill>
                  <a:srgbClr val="C00000"/>
                </a:solidFill>
                <a:latin typeface="華康中圓體(P)" panose="020F0500000000000000" pitchFamily="34" charset="-120"/>
                <a:ea typeface="華康中圓體(P)" panose="020F0500000000000000" pitchFamily="34" charset="-120"/>
              </a:rPr>
              <a:t>不低於</a:t>
            </a:r>
            <a:r>
              <a:rPr lang="zh-TW" altLang="en-US" sz="2200" b="1" dirty="0">
                <a:solidFill>
                  <a:srgbClr val="0000CC"/>
                </a:solidFill>
                <a:latin typeface="華康中圓體(P)" panose="020F0500000000000000" pitchFamily="34" charset="-120"/>
                <a:ea typeface="華康中圓體(P)" panose="020F0500000000000000" pitchFamily="34" charset="-120"/>
              </a:rPr>
              <a:t>勞動基準法第</a:t>
            </a:r>
            <a:r>
              <a:rPr lang="en-US" altLang="zh-TW" sz="2200" b="1" dirty="0">
                <a:solidFill>
                  <a:srgbClr val="0000CC"/>
                </a:solidFill>
                <a:latin typeface="華康中圓體(P)" panose="020F0500000000000000" pitchFamily="34" charset="-120"/>
                <a:ea typeface="華康中圓體(P)" panose="020F0500000000000000" pitchFamily="34" charset="-120"/>
              </a:rPr>
              <a:t>55</a:t>
            </a:r>
            <a:r>
              <a:rPr lang="zh-TW" altLang="en-US" sz="2200" b="1" dirty="0">
                <a:solidFill>
                  <a:srgbClr val="0000CC"/>
                </a:solidFill>
                <a:latin typeface="華康中圓體(P)" panose="020F0500000000000000" pitchFamily="34" charset="-120"/>
                <a:ea typeface="華康中圓體(P)" panose="020F0500000000000000" pitchFamily="34" charset="-120"/>
              </a:rPr>
              <a:t>條及第</a:t>
            </a:r>
            <a:r>
              <a:rPr lang="en-US" altLang="zh-TW" sz="2200" b="1" dirty="0">
                <a:solidFill>
                  <a:srgbClr val="0000CC"/>
                </a:solidFill>
                <a:latin typeface="華康中圓體(P)" panose="020F0500000000000000" pitchFamily="34" charset="-120"/>
                <a:ea typeface="華康中圓體(P)" panose="020F0500000000000000" pitchFamily="34" charset="-120"/>
              </a:rPr>
              <a:t>84-2</a:t>
            </a:r>
            <a:r>
              <a:rPr lang="zh-TW" altLang="en-US" sz="2200" b="1" dirty="0">
                <a:solidFill>
                  <a:srgbClr val="0000CC"/>
                </a:solidFill>
                <a:latin typeface="華康中圓體(P)" panose="020F0500000000000000" pitchFamily="34" charset="-120"/>
                <a:ea typeface="華康中圓體(P)" panose="020F0500000000000000" pitchFamily="34" charset="-120"/>
              </a:rPr>
              <a:t>規定給與標準</a:t>
            </a:r>
            <a:r>
              <a:rPr lang="en-US" altLang="zh-TW" sz="2200" b="1" dirty="0">
                <a:solidFill>
                  <a:srgbClr val="0000CC"/>
                </a:solidFill>
                <a:latin typeface="華康中圓體(P)" panose="020F0500000000000000" pitchFamily="34" charset="-120"/>
                <a:ea typeface="華康中圓體(P)" panose="020F0500000000000000" pitchFamily="34" charset="-120"/>
              </a:rPr>
              <a:t>』</a:t>
            </a:r>
            <a:r>
              <a:rPr lang="zh-TW" altLang="en-US" sz="2200" b="1" dirty="0">
                <a:solidFill>
                  <a:srgbClr val="0000CC"/>
                </a:solidFill>
                <a:latin typeface="華康中圓體(P)" panose="020F0500000000000000" pitchFamily="34" charset="-120"/>
                <a:ea typeface="華康中圓體(P)" panose="020F0500000000000000" pitchFamily="34" charset="-120"/>
              </a:rPr>
              <a:t>辦理</a:t>
            </a:r>
            <a:r>
              <a:rPr lang="en-US" altLang="zh-TW" sz="2200" b="1" dirty="0">
                <a:solidFill>
                  <a:srgbClr val="0000CC"/>
                </a:solidFill>
                <a:latin typeface="華康中圓體(P)" panose="020F0500000000000000" pitchFamily="34" charset="-120"/>
                <a:ea typeface="華康中圓體(P)" panose="020F0500000000000000" pitchFamily="34" charset="-120"/>
              </a:rPr>
              <a:t>(</a:t>
            </a:r>
            <a:r>
              <a:rPr lang="zh-TW" altLang="en-US" sz="2200" b="1" dirty="0">
                <a:solidFill>
                  <a:srgbClr val="0000CC"/>
                </a:solidFill>
                <a:latin typeface="華康中圓體(P)" panose="020F0500000000000000" pitchFamily="34" charset="-120"/>
                <a:ea typeface="華康中圓體(P)" panose="020F0500000000000000" pitchFamily="34" charset="-120"/>
              </a:rPr>
              <a:t>即全數以退休標準給與</a:t>
            </a:r>
            <a:r>
              <a:rPr lang="en-US" altLang="zh-TW" sz="2200" b="1" dirty="0">
                <a:solidFill>
                  <a:srgbClr val="0000CC"/>
                </a:solidFill>
                <a:latin typeface="華康中圓體(P)" panose="020F0500000000000000" pitchFamily="34" charset="-120"/>
                <a:ea typeface="華康中圓體(P)" panose="020F0500000000000000" pitchFamily="34" charset="-120"/>
              </a:rPr>
              <a:t>)</a:t>
            </a:r>
            <a:r>
              <a:rPr lang="zh-TW" altLang="en-US" sz="2200" b="1" dirty="0">
                <a:solidFill>
                  <a:srgbClr val="0000CC"/>
                </a:solidFill>
                <a:latin typeface="華康中圓體(P)" panose="020F0500000000000000" pitchFamily="34" charset="-120"/>
                <a:ea typeface="華康中圓體(P)" panose="020F0500000000000000" pitchFamily="34" charset="-120"/>
              </a:rPr>
              <a:t>初步檢視中華顧問研擬結清方案，與本會主張</a:t>
            </a:r>
            <a:r>
              <a:rPr lang="zh-TW" altLang="en-US" sz="2200" b="1" dirty="0">
                <a:solidFill>
                  <a:srgbClr val="C00000"/>
                </a:solidFill>
                <a:latin typeface="華康中圓體(P)" panose="020F0500000000000000" pitchFamily="34" charset="-120"/>
                <a:ea typeface="華康中圓體(P)" panose="020F0500000000000000" pitchFamily="34" charset="-120"/>
              </a:rPr>
              <a:t>全數不低於</a:t>
            </a:r>
            <a:r>
              <a:rPr lang="zh-TW" altLang="en-US" sz="2200" b="1" dirty="0">
                <a:solidFill>
                  <a:srgbClr val="0000CC"/>
                </a:solidFill>
                <a:latin typeface="華康中圓體(P)" panose="020F0500000000000000" pitchFamily="34" charset="-120"/>
                <a:ea typeface="華康中圓體(P)" panose="020F0500000000000000" pitchFamily="34" charset="-120"/>
              </a:rPr>
              <a:t>該標準之期許</a:t>
            </a:r>
            <a:r>
              <a:rPr lang="zh-TW" altLang="en-US" sz="2200" b="1" dirty="0">
                <a:solidFill>
                  <a:srgbClr val="C00000"/>
                </a:solidFill>
                <a:latin typeface="華康中圓體(P)" panose="020F0500000000000000" pitchFamily="34" charset="-120"/>
                <a:ea typeface="華康中圓體(P)" panose="020F0500000000000000" pitchFamily="34" charset="-120"/>
              </a:rPr>
              <a:t>仍有差距</a:t>
            </a:r>
            <a:r>
              <a:rPr lang="zh-TW" altLang="en-US" sz="2200" b="1" dirty="0">
                <a:solidFill>
                  <a:srgbClr val="0000CC"/>
                </a:solidFill>
                <a:latin typeface="華康中圓體(P)" panose="020F0500000000000000" pitchFamily="34" charset="-120"/>
                <a:ea typeface="華康中圓體(P)" panose="020F0500000000000000" pitchFamily="34" charset="-120"/>
              </a:rPr>
              <a:t>，惟該協議書屬各別會員與中華顧問及世曦簽訂契約，本會無權代為定奪，建議會員參與說明會，有疑問可諮詢。自行試算評估選擇是否同意結清</a:t>
            </a:r>
          </a:p>
        </p:txBody>
      </p:sp>
      <p:sp>
        <p:nvSpPr>
          <p:cNvPr id="10" name="文字方塊 9"/>
          <p:cNvSpPr txBox="1"/>
          <p:nvPr/>
        </p:nvSpPr>
        <p:spPr>
          <a:xfrm>
            <a:off x="665488" y="4755854"/>
            <a:ext cx="8478512" cy="412934"/>
          </a:xfrm>
          <a:prstGeom prst="rect">
            <a:avLst/>
          </a:prstGeom>
          <a:noFill/>
        </p:spPr>
        <p:txBody>
          <a:bodyPr wrap="square" rtlCol="0">
            <a:spAutoFit/>
          </a:bodyPr>
          <a:lstStyle/>
          <a:p>
            <a:pPr>
              <a:lnSpc>
                <a:spcPts val="2500"/>
              </a:lnSpc>
            </a:pPr>
            <a:r>
              <a:rPr lang="zh-TW" altLang="en-US" sz="2200" b="1" dirty="0">
                <a:solidFill>
                  <a:srgbClr val="0000CC"/>
                </a:solidFill>
                <a:latin typeface="華康中圓體(P)" panose="020F0500000000000000" pitchFamily="34" charset="-120"/>
                <a:ea typeface="華康中圓體(P)" panose="020F0500000000000000" pitchFamily="34" charset="-120"/>
              </a:rPr>
              <a:t>會員在協商過程中，若感權益受損，可</a:t>
            </a:r>
            <a:r>
              <a:rPr lang="zh-TW" altLang="en-US" sz="2200" b="1" dirty="0">
                <a:solidFill>
                  <a:srgbClr val="C00000"/>
                </a:solidFill>
                <a:latin typeface="華康中圓體(P)" panose="020F0500000000000000" pitchFamily="34" charset="-120"/>
                <a:ea typeface="華康中圓體(P)" panose="020F0500000000000000" pitchFamily="34" charset="-120"/>
              </a:rPr>
              <a:t>正式授權本會介入協助</a:t>
            </a:r>
          </a:p>
        </p:txBody>
      </p:sp>
      <p:sp>
        <p:nvSpPr>
          <p:cNvPr id="11" name="矩形 10"/>
          <p:cNvSpPr/>
          <p:nvPr/>
        </p:nvSpPr>
        <p:spPr>
          <a:xfrm>
            <a:off x="665287" y="5323097"/>
            <a:ext cx="8478713" cy="412934"/>
          </a:xfrm>
          <a:prstGeom prst="rect">
            <a:avLst/>
          </a:prstGeom>
        </p:spPr>
        <p:txBody>
          <a:bodyPr wrap="square">
            <a:spAutoFit/>
          </a:bodyPr>
          <a:lstStyle/>
          <a:p>
            <a:pPr>
              <a:lnSpc>
                <a:spcPts val="2500"/>
              </a:lnSpc>
            </a:pPr>
            <a:r>
              <a:rPr lang="zh-TW" altLang="en-US" sz="2200" b="1" dirty="0">
                <a:solidFill>
                  <a:srgbClr val="0000CC"/>
                </a:solidFill>
                <a:latin typeface="華康中圓體(P)" panose="020F0500000000000000" pitchFamily="34" charset="-120"/>
                <a:ea typeface="華康中圓體(P)" panose="020F0500000000000000" pitchFamily="34" charset="-120"/>
              </a:rPr>
              <a:t>本會訴求以</a:t>
            </a:r>
            <a:r>
              <a:rPr lang="zh-TW" altLang="en-US" sz="2200" b="1" dirty="0">
                <a:solidFill>
                  <a:srgbClr val="C00000"/>
                </a:solidFill>
                <a:latin typeface="華康中圓體(P)" panose="020F0500000000000000" pitchFamily="34" charset="-120"/>
                <a:ea typeface="華康中圓體(P)" panose="020F0500000000000000" pitchFamily="34" charset="-120"/>
              </a:rPr>
              <a:t>三方確認結清之月份</a:t>
            </a:r>
            <a:r>
              <a:rPr lang="zh-TW" altLang="en-US" sz="2200" b="1" dirty="0">
                <a:solidFill>
                  <a:srgbClr val="0000CC"/>
                </a:solidFill>
                <a:latin typeface="華康中圓體(P)" panose="020F0500000000000000" pitchFamily="34" charset="-120"/>
                <a:ea typeface="華康中圓體(P)" panose="020F0500000000000000" pitchFamily="34" charset="-120"/>
              </a:rPr>
              <a:t>作為核算舊制退休金基準點</a:t>
            </a:r>
          </a:p>
        </p:txBody>
      </p:sp>
      <p:sp>
        <p:nvSpPr>
          <p:cNvPr id="12" name="矩形 11"/>
          <p:cNvSpPr/>
          <p:nvPr/>
        </p:nvSpPr>
        <p:spPr>
          <a:xfrm>
            <a:off x="649089" y="5931802"/>
            <a:ext cx="8589801" cy="412934"/>
          </a:xfrm>
          <a:prstGeom prst="rect">
            <a:avLst/>
          </a:prstGeom>
        </p:spPr>
        <p:txBody>
          <a:bodyPr wrap="square">
            <a:spAutoFit/>
          </a:bodyPr>
          <a:lstStyle/>
          <a:p>
            <a:pPr>
              <a:lnSpc>
                <a:spcPts val="2500"/>
              </a:lnSpc>
            </a:pPr>
            <a:r>
              <a:rPr lang="zh-TW" altLang="en-US" sz="2200" b="1" dirty="0">
                <a:solidFill>
                  <a:srgbClr val="0000CC"/>
                </a:solidFill>
                <a:latin typeface="華康中圓體(P)" panose="020F0500000000000000" pitchFamily="34" charset="-120"/>
                <a:ea typeface="華康中圓體(P)" panose="020F0500000000000000" pitchFamily="34" charset="-120"/>
              </a:rPr>
              <a:t>結清方案說明會，由中華顧問及世曦主持，本會以</a:t>
            </a:r>
            <a:r>
              <a:rPr lang="zh-TW" altLang="en-US" sz="2200" b="1" dirty="0">
                <a:solidFill>
                  <a:srgbClr val="C00000"/>
                </a:solidFill>
                <a:latin typeface="華康中圓體(P)" panose="020F0500000000000000" pitchFamily="34" charset="-120"/>
                <a:ea typeface="華康中圓體(P)" panose="020F0500000000000000" pitchFamily="34" charset="-120"/>
              </a:rPr>
              <a:t>監督單位</a:t>
            </a:r>
            <a:r>
              <a:rPr lang="zh-TW" altLang="en-US" sz="2200" b="1" dirty="0">
                <a:solidFill>
                  <a:srgbClr val="0000CC"/>
                </a:solidFill>
                <a:latin typeface="華康中圓體(P)" panose="020F0500000000000000" pitchFamily="34" charset="-120"/>
                <a:ea typeface="華康中圓體(P)" panose="020F0500000000000000" pitchFamily="34" charset="-120"/>
              </a:rPr>
              <a:t>身份列席</a:t>
            </a:r>
          </a:p>
        </p:txBody>
      </p:sp>
      <p:sp>
        <p:nvSpPr>
          <p:cNvPr id="13" name="橢圓 12"/>
          <p:cNvSpPr/>
          <p:nvPr/>
        </p:nvSpPr>
        <p:spPr>
          <a:xfrm>
            <a:off x="124613" y="3243968"/>
            <a:ext cx="556877" cy="50464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a:t>
            </a:r>
            <a:endParaRPr lang="zh-TW" altLang="en-US"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4" name="橢圓 13"/>
          <p:cNvSpPr/>
          <p:nvPr/>
        </p:nvSpPr>
        <p:spPr>
          <a:xfrm>
            <a:off x="133757" y="4722872"/>
            <a:ext cx="556877" cy="50464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2</a:t>
            </a:r>
            <a:endParaRPr lang="zh-TW" altLang="en-US"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5" name="橢圓 14"/>
          <p:cNvSpPr/>
          <p:nvPr/>
        </p:nvSpPr>
        <p:spPr>
          <a:xfrm>
            <a:off x="130709" y="5287450"/>
            <a:ext cx="556877" cy="50464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3</a:t>
            </a:r>
            <a:endParaRPr lang="zh-TW" altLang="en-US"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6" name="橢圓 15"/>
          <p:cNvSpPr/>
          <p:nvPr/>
        </p:nvSpPr>
        <p:spPr>
          <a:xfrm>
            <a:off x="121565" y="5906832"/>
            <a:ext cx="556877" cy="504646"/>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4</a:t>
            </a:r>
            <a:endParaRPr lang="zh-TW" altLang="en-US"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cxnSp>
        <p:nvCxnSpPr>
          <p:cNvPr id="18" name="直線接點 17"/>
          <p:cNvCxnSpPr/>
          <p:nvPr/>
        </p:nvCxnSpPr>
        <p:spPr bwMode="auto">
          <a:xfrm flipV="1">
            <a:off x="766049" y="4711269"/>
            <a:ext cx="7396901" cy="1269"/>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9" name="直線接點 18"/>
          <p:cNvCxnSpPr/>
          <p:nvPr/>
        </p:nvCxnSpPr>
        <p:spPr bwMode="auto">
          <a:xfrm flipV="1">
            <a:off x="772145" y="5241163"/>
            <a:ext cx="7396901" cy="1269"/>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20" name="直線接點 19"/>
          <p:cNvCxnSpPr/>
          <p:nvPr/>
        </p:nvCxnSpPr>
        <p:spPr bwMode="auto">
          <a:xfrm flipV="1">
            <a:off x="759953" y="5828511"/>
            <a:ext cx="7396901" cy="1269"/>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21" name="直線接點 20"/>
          <p:cNvCxnSpPr/>
          <p:nvPr/>
        </p:nvCxnSpPr>
        <p:spPr bwMode="auto">
          <a:xfrm flipV="1">
            <a:off x="738617" y="6415525"/>
            <a:ext cx="7396901" cy="1269"/>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22" name="直線接點 21"/>
          <p:cNvCxnSpPr/>
          <p:nvPr/>
        </p:nvCxnSpPr>
        <p:spPr bwMode="auto">
          <a:xfrm flipV="1">
            <a:off x="738617" y="2737373"/>
            <a:ext cx="7396901" cy="1269"/>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3" name="投影片編號版面配置區 2">
            <a:extLst>
              <a:ext uri="{FF2B5EF4-FFF2-40B4-BE49-F238E27FC236}">
                <a16:creationId xmlns:a16="http://schemas.microsoft.com/office/drawing/2014/main" id="{267CA640-A609-42B4-88ED-36DBD2819346}"/>
              </a:ext>
            </a:extLst>
          </p:cNvPr>
          <p:cNvSpPr>
            <a:spLocks noGrp="1"/>
          </p:cNvSpPr>
          <p:nvPr>
            <p:ph type="sldNum" sz="quarter" idx="12"/>
          </p:nvPr>
        </p:nvSpPr>
        <p:spPr>
          <a:xfrm>
            <a:off x="8273317" y="6309017"/>
            <a:ext cx="413483" cy="365125"/>
          </a:xfrm>
        </p:spPr>
        <p:txBody>
          <a:bodyPr/>
          <a:lstStyle/>
          <a:p>
            <a:fld id="{F3F04B17-45DC-4F4A-8CB4-9D441071E7B6}" type="slidenum">
              <a:rPr lang="en-US" altLang="zh-TW" smtClean="0"/>
              <a:pPr/>
              <a:t>3</a:t>
            </a:fld>
            <a:endParaRPr lang="en-US" altLang="zh-TW"/>
          </a:p>
        </p:txBody>
      </p:sp>
      <p:sp>
        <p:nvSpPr>
          <p:cNvPr id="2" name="矩形 1">
            <a:extLst>
              <a:ext uri="{FF2B5EF4-FFF2-40B4-BE49-F238E27FC236}">
                <a16:creationId xmlns:a16="http://schemas.microsoft.com/office/drawing/2014/main" id="{5B7B40B8-D11F-418C-A8AE-339504E9E850}"/>
              </a:ext>
            </a:extLst>
          </p:cNvPr>
          <p:cNvSpPr/>
          <p:nvPr/>
        </p:nvSpPr>
        <p:spPr>
          <a:xfrm>
            <a:off x="796954" y="962041"/>
            <a:ext cx="8347046" cy="1785104"/>
          </a:xfrm>
          <a:prstGeom prst="rect">
            <a:avLst/>
          </a:prstGeom>
        </p:spPr>
        <p:txBody>
          <a:bodyPr wrap="square">
            <a:spAutoFit/>
          </a:bodyPr>
          <a:lstStyle/>
          <a:p>
            <a:pPr marL="342900" indent="-342900">
              <a:spcAft>
                <a:spcPts val="0"/>
              </a:spcAft>
              <a:buFont typeface="Wingdings" panose="05000000000000000000" pitchFamily="2" charset="2"/>
              <a:buChar char="Ø"/>
            </a:pPr>
            <a:r>
              <a:rPr lang="zh-TW"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本會</a:t>
            </a:r>
            <a:r>
              <a:rPr lang="en-US"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103/12</a:t>
            </a:r>
            <a:r>
              <a:rPr lang="zh-TW"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懶人包</a:t>
            </a:r>
            <a:r>
              <a:rPr lang="zh-TW"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揭示台灣世曦採</a:t>
            </a:r>
            <a:r>
              <a:rPr lang="zh-TW" altLang="zh-TW" sz="2200" b="1" kern="1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低月薪、高獎金與舊制退休金</a:t>
            </a:r>
            <a:r>
              <a:rPr lang="zh-TW"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糾纏不清之不健全關係，嚴重影響台灣世曦企業經營與同仁福利，本會隨即要求中華顧問、台灣世曦辦理結清舊制退休金以健全公司治理及改善薪資結構保障同仁權益。</a:t>
            </a:r>
            <a:endParaRPr lang="en-US" altLang="zh-TW"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endParaRPr>
          </a:p>
          <a:p>
            <a:pPr>
              <a:spcAft>
                <a:spcPts val="0"/>
              </a:spcAft>
            </a:pPr>
            <a:r>
              <a:rPr lang="zh-TW" altLang="en-US" sz="2200" b="1" kern="100" dirty="0">
                <a:solidFill>
                  <a:srgbClr val="006600"/>
                </a:solidFill>
                <a:latin typeface="華康中圓體(P)" panose="020F0500000000000000" pitchFamily="34" charset="-120"/>
                <a:ea typeface="華康中圓體(P)" panose="020F0500000000000000" pitchFamily="34" charset="-120"/>
                <a:cs typeface="Times New Roman" panose="02020603050405020304" pitchFamily="18" charset="0"/>
              </a:rPr>
              <a:t>    </a:t>
            </a:r>
            <a:r>
              <a:rPr lang="zh-TW" altLang="en-US" sz="2200" b="1" dirty="0">
                <a:solidFill>
                  <a:srgbClr val="006600"/>
                </a:solidFill>
                <a:latin typeface="華康中圓體(P)" panose="020F0500000000000000" pitchFamily="34" charset="-120"/>
                <a:ea typeface="華康中圓體(P)" panose="020F0500000000000000" pitchFamily="34" charset="-120"/>
              </a:rPr>
              <a:t>結清議題過程如下：</a:t>
            </a:r>
          </a:p>
        </p:txBody>
      </p:sp>
    </p:spTree>
    <p:extLst>
      <p:ext uri="{BB962C8B-B14F-4D97-AF65-F5344CB8AC3E}">
        <p14:creationId xmlns:p14="http://schemas.microsoft.com/office/powerpoint/2010/main" val="2249793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向下箭號 15"/>
          <p:cNvSpPr/>
          <p:nvPr/>
        </p:nvSpPr>
        <p:spPr>
          <a:xfrm>
            <a:off x="10258" y="1496389"/>
            <a:ext cx="1456267" cy="4923989"/>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b="1">
              <a:solidFill>
                <a:srgbClr val="0000CC"/>
              </a:solidFill>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29" name="橢圓 28"/>
          <p:cNvSpPr/>
          <p:nvPr/>
        </p:nvSpPr>
        <p:spPr>
          <a:xfrm>
            <a:off x="365858" y="1712834"/>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96</a:t>
            </a:r>
            <a:endParaRPr lang="zh-TW" altLang="en-US" sz="16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31" name="橢圓 30"/>
          <p:cNvSpPr/>
          <p:nvPr/>
        </p:nvSpPr>
        <p:spPr>
          <a:xfrm>
            <a:off x="374661" y="2761063"/>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103</a:t>
            </a:r>
            <a:endPar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32" name="橢圓 31"/>
          <p:cNvSpPr/>
          <p:nvPr/>
        </p:nvSpPr>
        <p:spPr>
          <a:xfrm>
            <a:off x="374821" y="3580474"/>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103</a:t>
            </a:r>
          </a:p>
          <a:p>
            <a:pPr algn="ct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11</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sp>
        <p:nvSpPr>
          <p:cNvPr id="33" name="橢圓 32"/>
          <p:cNvSpPr/>
          <p:nvPr/>
        </p:nvSpPr>
        <p:spPr>
          <a:xfrm>
            <a:off x="366037" y="4612873"/>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103</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12</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endPar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34" name="橢圓 33"/>
          <p:cNvSpPr/>
          <p:nvPr/>
        </p:nvSpPr>
        <p:spPr>
          <a:xfrm>
            <a:off x="374982" y="5555574"/>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a:t>
            </a:r>
          </a:p>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3</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endPar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23" name="矩形 22"/>
          <p:cNvSpPr/>
          <p:nvPr/>
        </p:nvSpPr>
        <p:spPr>
          <a:xfrm>
            <a:off x="0" y="279888"/>
            <a:ext cx="9135374"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
        <p:nvSpPr>
          <p:cNvPr id="27" name="文字方塊 26"/>
          <p:cNvSpPr txBox="1">
            <a:spLocks noChangeArrowheads="1"/>
          </p:cNvSpPr>
          <p:nvPr/>
        </p:nvSpPr>
        <p:spPr bwMode="auto">
          <a:xfrm>
            <a:off x="1126575" y="1482772"/>
            <a:ext cx="7685731" cy="134806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工程技術顧問公司管理條例</a:t>
            </a:r>
            <a:endParaRPr lang="en-US" altLang="zh-TW" sz="2400" b="0" dirty="0">
              <a:solidFill>
                <a:srgbClr val="0000CC"/>
              </a:solidFill>
              <a:latin typeface="華康中圓體(P)" panose="020F0500000000000000" pitchFamily="34" charset="-120"/>
              <a:ea typeface="華康中圓體(P)" panose="020F0500000000000000" pitchFamily="34" charset="-120"/>
            </a:endParaRPr>
          </a:p>
          <a:p>
            <a:pPr>
              <a:lnSpc>
                <a:spcPct val="120000"/>
              </a:lnSpc>
              <a:defRPr/>
            </a:pPr>
            <a:r>
              <a:rPr lang="zh-TW" altLang="en-US" sz="2400" b="0" dirty="0">
                <a:solidFill>
                  <a:srgbClr val="0000CC"/>
                </a:solidFill>
                <a:latin typeface="華康中圓體(P)" panose="020F0500000000000000" pitchFamily="34" charset="-120"/>
                <a:ea typeface="華康中圓體(P)" panose="020F0500000000000000" pitchFamily="34" charset="-120"/>
              </a:rPr>
              <a:t>中華顧問工程司轉投資設立世曦公司</a:t>
            </a:r>
            <a:endParaRPr lang="en-US" altLang="zh-TW" sz="2400" b="0" dirty="0">
              <a:solidFill>
                <a:srgbClr val="0000CC"/>
              </a:solidFill>
              <a:latin typeface="華康中圓體(P)" panose="020F0500000000000000" pitchFamily="34" charset="-120"/>
              <a:ea typeface="華康中圓體(P)" panose="020F0500000000000000" pitchFamily="34" charset="-120"/>
            </a:endParaRPr>
          </a:p>
          <a:p>
            <a:pPr>
              <a:lnSpc>
                <a:spcPct val="120000"/>
              </a:lnSpc>
              <a:defRPr/>
            </a:pPr>
            <a:r>
              <a:rPr lang="zh-TW" altLang="en-US" sz="2400" b="0" dirty="0">
                <a:solidFill>
                  <a:srgbClr val="0000CC"/>
                </a:solidFill>
                <a:latin typeface="華康中圓體(P)" panose="020F0500000000000000" pitchFamily="34" charset="-120"/>
                <a:ea typeface="華康中圓體(P)" panose="020F0500000000000000" pitchFamily="34" charset="-120"/>
              </a:rPr>
              <a:t>簽署三方協議書</a:t>
            </a:r>
            <a:r>
              <a:rPr lang="en-US" altLang="zh-TW" sz="2400" b="0" dirty="0">
                <a:solidFill>
                  <a:srgbClr val="0000CC"/>
                </a:solidFill>
                <a:latin typeface="華康中圓體(P)" panose="020F0500000000000000" pitchFamily="34" charset="-120"/>
                <a:ea typeface="華康中圓體(P)" panose="020F0500000000000000" pitchFamily="34" charset="-120"/>
              </a:rPr>
              <a:t>(</a:t>
            </a:r>
            <a:r>
              <a:rPr lang="zh-TW" altLang="en-US" sz="2400" b="0" dirty="0">
                <a:solidFill>
                  <a:srgbClr val="0000CC"/>
                </a:solidFill>
                <a:latin typeface="華康中圓體(P)" panose="020F0500000000000000" pitchFamily="34" charset="-120"/>
                <a:ea typeface="華康中圓體(P)" panose="020F0500000000000000" pitchFamily="34" charset="-120"/>
              </a:rPr>
              <a:t>舊制退休金中華顧問工程司給付</a:t>
            </a:r>
            <a:r>
              <a:rPr lang="en-US" altLang="zh-TW" sz="2400" b="0" dirty="0">
                <a:solidFill>
                  <a:srgbClr val="0000CC"/>
                </a:solidFill>
                <a:latin typeface="華康中圓體(P)" panose="020F0500000000000000" pitchFamily="34" charset="-120"/>
                <a:ea typeface="華康中圓體(P)" panose="020F0500000000000000" pitchFamily="34" charset="-120"/>
              </a:rPr>
              <a:t>)</a:t>
            </a:r>
            <a:endParaRPr lang="zh-TW" altLang="en-US" sz="2400" b="0" dirty="0">
              <a:solidFill>
                <a:srgbClr val="0000CC"/>
              </a:solidFill>
              <a:latin typeface="華康中圓體(P)" panose="020F0500000000000000" pitchFamily="34" charset="-120"/>
              <a:ea typeface="華康中圓體(P)" panose="020F0500000000000000" pitchFamily="34" charset="-120"/>
            </a:endParaRPr>
          </a:p>
        </p:txBody>
      </p:sp>
      <p:sp>
        <p:nvSpPr>
          <p:cNvPr id="28" name="矩形 90"/>
          <p:cNvSpPr>
            <a:spLocks noChangeArrowheads="1"/>
          </p:cNvSpPr>
          <p:nvPr/>
        </p:nvSpPr>
        <p:spPr bwMode="auto">
          <a:xfrm>
            <a:off x="1123931" y="2756449"/>
            <a:ext cx="7688462"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C00000"/>
                </a:solidFill>
                <a:latin typeface="華康中圓體(P)" panose="020F0500000000000000" pitchFamily="34" charset="-120"/>
                <a:ea typeface="華康中圓體(P)" panose="020F0500000000000000" pitchFamily="34" charset="-120"/>
              </a:rPr>
              <a:t>中華顧問董事會決議舊制退休金之薪資計算鎖定於</a:t>
            </a:r>
            <a:endParaRPr lang="en-US" altLang="zh-TW" sz="2400" b="0" dirty="0">
              <a:solidFill>
                <a:srgbClr val="C00000"/>
              </a:solidFill>
              <a:latin typeface="華康中圓體(P)" panose="020F0500000000000000" pitchFamily="34" charset="-120"/>
              <a:ea typeface="華康中圓體(P)" panose="020F0500000000000000" pitchFamily="34" charset="-120"/>
            </a:endParaRPr>
          </a:p>
          <a:p>
            <a:pPr>
              <a:defRPr/>
            </a:pPr>
            <a:r>
              <a:rPr lang="en-US" altLang="zh-TW" sz="2400" b="0" dirty="0">
                <a:solidFill>
                  <a:srgbClr val="C00000"/>
                </a:solidFill>
                <a:latin typeface="華康中圓體(P)" panose="020F0500000000000000" pitchFamily="34" charset="-120"/>
                <a:ea typeface="華康中圓體(P)" panose="020F0500000000000000" pitchFamily="34" charset="-120"/>
              </a:rPr>
              <a:t>103/12/31</a:t>
            </a:r>
            <a:endParaRPr lang="zh-TW" altLang="en-US" sz="2400" b="0" dirty="0">
              <a:solidFill>
                <a:srgbClr val="C00000"/>
              </a:solidFill>
              <a:latin typeface="華康中圓體(P)" panose="020F0500000000000000" pitchFamily="34" charset="-120"/>
              <a:ea typeface="華康中圓體(P)" panose="020F0500000000000000" pitchFamily="34" charset="-120"/>
            </a:endParaRPr>
          </a:p>
        </p:txBody>
      </p:sp>
      <p:sp>
        <p:nvSpPr>
          <p:cNvPr id="30" name="矩形 93"/>
          <p:cNvSpPr>
            <a:spLocks noChangeArrowheads="1"/>
          </p:cNvSpPr>
          <p:nvPr/>
        </p:nvSpPr>
        <p:spPr bwMode="auto">
          <a:xfrm>
            <a:off x="1124278" y="3561577"/>
            <a:ext cx="7688104"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本會函中華顧問、世曦、交通部表達異議並召開會員</a:t>
            </a:r>
            <a:endParaRPr lang="en-US" altLang="zh-TW" sz="2400" b="0" dirty="0">
              <a:solidFill>
                <a:srgbClr val="0000CC"/>
              </a:solidFill>
              <a:latin typeface="華康中圓體(P)" panose="020F0500000000000000" pitchFamily="34" charset="-120"/>
              <a:ea typeface="華康中圓體(P)" panose="020F0500000000000000" pitchFamily="34" charset="-120"/>
            </a:endParaRPr>
          </a:p>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代表大會請李董事長說明及討論因應</a:t>
            </a:r>
          </a:p>
        </p:txBody>
      </p:sp>
      <p:sp>
        <p:nvSpPr>
          <p:cNvPr id="35" name="矩形 97"/>
          <p:cNvSpPr>
            <a:spLocks noChangeArrowheads="1"/>
          </p:cNvSpPr>
          <p:nvPr/>
        </p:nvSpPr>
        <p:spPr bwMode="auto">
          <a:xfrm>
            <a:off x="1126181" y="4374133"/>
            <a:ext cx="7686138"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C00000"/>
                </a:solidFill>
                <a:latin typeface="華康中圓體(P)" panose="020F0500000000000000" pitchFamily="34" charset="-120"/>
                <a:ea typeface="華康中圓體(P)" panose="020F0500000000000000" pitchFamily="34" charset="-120"/>
              </a:rPr>
              <a:t>立法院決議世曦年終及績效獎金標準比照國營事業</a:t>
            </a:r>
          </a:p>
        </p:txBody>
      </p:sp>
      <p:sp>
        <p:nvSpPr>
          <p:cNvPr id="37" name="矩形 79"/>
          <p:cNvSpPr>
            <a:spLocks noChangeArrowheads="1"/>
          </p:cNvSpPr>
          <p:nvPr/>
        </p:nvSpPr>
        <p:spPr bwMode="auto">
          <a:xfrm>
            <a:off x="1121587" y="4870465"/>
            <a:ext cx="7690881"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以懶人包指出世曦</a:t>
            </a:r>
            <a:r>
              <a:rPr lang="zh-TW" altLang="en-US" sz="2400" b="0" dirty="0">
                <a:solidFill>
                  <a:srgbClr val="C00000"/>
                </a:solidFill>
                <a:latin typeface="華康中圓體(P)" panose="020F0500000000000000" pitchFamily="34" charset="-120"/>
                <a:ea typeface="華康中圓體(P)" panose="020F0500000000000000" pitchFamily="34" charset="-120"/>
              </a:rPr>
              <a:t>低月薪、高績效獎金及舊制退休金</a:t>
            </a:r>
            <a:endParaRPr lang="en-US" altLang="zh-TW" sz="2400" b="0" dirty="0">
              <a:solidFill>
                <a:srgbClr val="C00000"/>
              </a:solidFill>
              <a:latin typeface="華康中圓體(P)" panose="020F0500000000000000" pitchFamily="34" charset="-120"/>
              <a:ea typeface="華康中圓體(P)" panose="020F0500000000000000" pitchFamily="34" charset="-120"/>
            </a:endParaRPr>
          </a:p>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糾纏不清</a:t>
            </a:r>
            <a:r>
              <a:rPr lang="en-US" altLang="zh-TW" sz="2400" b="0" dirty="0">
                <a:solidFill>
                  <a:srgbClr val="0000CC"/>
                </a:solidFill>
                <a:latin typeface="華康中圓體(P)" panose="020F0500000000000000" pitchFamily="34" charset="-120"/>
                <a:ea typeface="華康中圓體(P)" panose="020F0500000000000000" pitchFamily="34" charset="-120"/>
              </a:rPr>
              <a:t>-</a:t>
            </a:r>
            <a:r>
              <a:rPr lang="zh-TW" altLang="en-US" sz="2400" b="0" dirty="0">
                <a:solidFill>
                  <a:srgbClr val="C00000"/>
                </a:solidFill>
                <a:latin typeface="華康中圓體(P)" panose="020F0500000000000000" pitchFamily="34" charset="-120"/>
                <a:ea typeface="華康中圓體(P)" panose="020F0500000000000000" pitchFamily="34" charset="-120"/>
              </a:rPr>
              <a:t>建議結清舊制退休金及速辦薪資結構調整</a:t>
            </a:r>
          </a:p>
        </p:txBody>
      </p:sp>
      <p:sp>
        <p:nvSpPr>
          <p:cNvPr id="38" name="矩形 105"/>
          <p:cNvSpPr>
            <a:spLocks noChangeArrowheads="1"/>
          </p:cNvSpPr>
          <p:nvPr/>
        </p:nvSpPr>
        <p:spPr bwMode="auto">
          <a:xfrm>
            <a:off x="1120681" y="5737101"/>
            <a:ext cx="7691817"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本會函中華顧問要求儘速解決舊制退休金問題</a:t>
            </a:r>
          </a:p>
        </p:txBody>
      </p:sp>
      <p:cxnSp>
        <p:nvCxnSpPr>
          <p:cNvPr id="44" name="直線接點 43"/>
          <p:cNvCxnSpPr/>
          <p:nvPr/>
        </p:nvCxnSpPr>
        <p:spPr bwMode="auto">
          <a:xfrm>
            <a:off x="1140082" y="3585900"/>
            <a:ext cx="7452373" cy="2535"/>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45" name="直線接點 44"/>
          <p:cNvCxnSpPr/>
          <p:nvPr/>
        </p:nvCxnSpPr>
        <p:spPr bwMode="auto">
          <a:xfrm>
            <a:off x="1140083" y="2790578"/>
            <a:ext cx="7452373" cy="2535"/>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46" name="直線接點 45"/>
          <p:cNvCxnSpPr/>
          <p:nvPr/>
        </p:nvCxnSpPr>
        <p:spPr bwMode="auto">
          <a:xfrm>
            <a:off x="1131114" y="4402759"/>
            <a:ext cx="7452373" cy="2535"/>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47" name="直線接點 46"/>
          <p:cNvCxnSpPr/>
          <p:nvPr/>
        </p:nvCxnSpPr>
        <p:spPr bwMode="auto">
          <a:xfrm>
            <a:off x="1131613" y="4849781"/>
            <a:ext cx="7452373" cy="2535"/>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48" name="直線接點 47"/>
          <p:cNvCxnSpPr/>
          <p:nvPr/>
        </p:nvCxnSpPr>
        <p:spPr bwMode="auto">
          <a:xfrm>
            <a:off x="1115039" y="6286606"/>
            <a:ext cx="7452373" cy="2535"/>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49" name="直線接點 48"/>
          <p:cNvCxnSpPr/>
          <p:nvPr/>
        </p:nvCxnSpPr>
        <p:spPr bwMode="auto">
          <a:xfrm>
            <a:off x="1140578" y="5726959"/>
            <a:ext cx="7452373" cy="2535"/>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pic>
        <p:nvPicPr>
          <p:cNvPr id="4" name="圖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9821" y="1312881"/>
            <a:ext cx="1512794" cy="1667435"/>
          </a:xfrm>
          <a:prstGeom prst="rect">
            <a:avLst/>
          </a:prstGeom>
        </p:spPr>
      </p:pic>
      <p:pic>
        <p:nvPicPr>
          <p:cNvPr id="7" name="圖片 6"/>
          <p:cNvPicPr>
            <a:picLocks noChangeAspect="1"/>
          </p:cNvPicPr>
          <p:nvPr/>
        </p:nvPicPr>
        <p:blipFill>
          <a:blip r:embed="rId4"/>
          <a:stretch>
            <a:fillRect/>
          </a:stretch>
        </p:blipFill>
        <p:spPr>
          <a:xfrm>
            <a:off x="6376371" y="1252535"/>
            <a:ext cx="742601" cy="835426"/>
          </a:xfrm>
          <a:prstGeom prst="rect">
            <a:avLst/>
          </a:prstGeom>
        </p:spPr>
      </p:pic>
      <p:pic>
        <p:nvPicPr>
          <p:cNvPr id="10" name="圖片 9"/>
          <p:cNvPicPr>
            <a:picLocks noChangeAspect="1"/>
          </p:cNvPicPr>
          <p:nvPr/>
        </p:nvPicPr>
        <p:blipFill>
          <a:blip r:embed="rId5"/>
          <a:stretch>
            <a:fillRect/>
          </a:stretch>
        </p:blipFill>
        <p:spPr>
          <a:xfrm>
            <a:off x="7320711" y="1272166"/>
            <a:ext cx="639945" cy="790603"/>
          </a:xfrm>
          <a:prstGeom prst="rect">
            <a:avLst/>
          </a:prstGeom>
        </p:spPr>
      </p:pic>
      <p:sp>
        <p:nvSpPr>
          <p:cNvPr id="11" name="向右箭號 10"/>
          <p:cNvSpPr/>
          <p:nvPr/>
        </p:nvSpPr>
        <p:spPr>
          <a:xfrm>
            <a:off x="7082118" y="1576966"/>
            <a:ext cx="206188" cy="134471"/>
          </a:xfrm>
          <a:prstGeom prst="rightArrow">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98878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500"/>
                                        <p:tgtEl>
                                          <p:spTgt spid="7"/>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500"/>
                                        <p:tgtEl>
                                          <p:spTgt spid="11"/>
                                        </p:tgtEl>
                                      </p:cBhvr>
                                    </p:animEffect>
                                  </p:childTnLst>
                                </p:cTn>
                              </p:par>
                            </p:childTnLst>
                          </p:cTn>
                        </p:par>
                        <p:par>
                          <p:cTn id="16" fill="hold">
                            <p:stCondLst>
                              <p:cond delay="4500"/>
                            </p:stCondLst>
                            <p:childTnLst>
                              <p:par>
                                <p:cTn id="17" presetID="10"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 name="向下箭號 72"/>
          <p:cNvSpPr/>
          <p:nvPr/>
        </p:nvSpPr>
        <p:spPr>
          <a:xfrm>
            <a:off x="4392" y="1457864"/>
            <a:ext cx="1456267" cy="4451230"/>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100" b="1">
              <a:solidFill>
                <a:srgbClr val="0000CC"/>
              </a:solidFill>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74" name="橢圓 73"/>
          <p:cNvSpPr/>
          <p:nvPr/>
        </p:nvSpPr>
        <p:spPr>
          <a:xfrm>
            <a:off x="359993" y="1456254"/>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5</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sp>
        <p:nvSpPr>
          <p:cNvPr id="75" name="橢圓 74"/>
          <p:cNvSpPr/>
          <p:nvPr/>
        </p:nvSpPr>
        <p:spPr>
          <a:xfrm>
            <a:off x="368457" y="2320753"/>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5</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sp>
        <p:nvSpPr>
          <p:cNvPr id="76" name="橢圓 75"/>
          <p:cNvSpPr/>
          <p:nvPr/>
        </p:nvSpPr>
        <p:spPr>
          <a:xfrm>
            <a:off x="359991" y="3756268"/>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1047</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endPar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77" name="橢圓 76"/>
          <p:cNvSpPr/>
          <p:nvPr/>
        </p:nvSpPr>
        <p:spPr>
          <a:xfrm>
            <a:off x="368457" y="4407886"/>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1048</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endPar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78" name="橢圓 77"/>
          <p:cNvSpPr/>
          <p:nvPr/>
        </p:nvSpPr>
        <p:spPr>
          <a:xfrm>
            <a:off x="359993" y="5068130"/>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a:t>
            </a:r>
          </a:p>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9</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endPar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cxnSp>
        <p:nvCxnSpPr>
          <p:cNvPr id="79" name="直線接點 78"/>
          <p:cNvCxnSpPr/>
          <p:nvPr/>
        </p:nvCxnSpPr>
        <p:spPr bwMode="auto">
          <a:xfrm>
            <a:off x="1138845" y="3230982"/>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81" name="直線接點 80"/>
          <p:cNvCxnSpPr/>
          <p:nvPr/>
        </p:nvCxnSpPr>
        <p:spPr bwMode="auto">
          <a:xfrm>
            <a:off x="1130376" y="3814053"/>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82" name="直線接點 81"/>
          <p:cNvCxnSpPr/>
          <p:nvPr/>
        </p:nvCxnSpPr>
        <p:spPr bwMode="auto">
          <a:xfrm>
            <a:off x="1121910" y="4388160"/>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83" name="直線接點 82"/>
          <p:cNvCxnSpPr/>
          <p:nvPr/>
        </p:nvCxnSpPr>
        <p:spPr bwMode="auto">
          <a:xfrm>
            <a:off x="1113443" y="4988658"/>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84" name="直線接點 83"/>
          <p:cNvCxnSpPr/>
          <p:nvPr/>
        </p:nvCxnSpPr>
        <p:spPr bwMode="auto">
          <a:xfrm>
            <a:off x="1158268" y="5606410"/>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87" name="文字方塊 89"/>
          <p:cNvSpPr txBox="1">
            <a:spLocks noChangeArrowheads="1"/>
          </p:cNvSpPr>
          <p:nvPr/>
        </p:nvSpPr>
        <p:spPr bwMode="auto">
          <a:xfrm>
            <a:off x="1107550" y="1412878"/>
            <a:ext cx="6934196"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本會與中華顧問卓董事長進行第一次協商會議</a:t>
            </a:r>
            <a:endParaRPr lang="en-US" altLang="zh-TW" sz="2400" b="0" dirty="0">
              <a:solidFill>
                <a:srgbClr val="0000CC"/>
              </a:solidFill>
              <a:latin typeface="華康中圓體(P)" panose="020F0500000000000000" pitchFamily="34" charset="-120"/>
              <a:ea typeface="華康中圓體(P)" panose="020F0500000000000000" pitchFamily="34" charset="-120"/>
            </a:endParaRPr>
          </a:p>
          <a:p>
            <a:pPr>
              <a:defRPr/>
            </a:pPr>
            <a:r>
              <a:rPr lang="zh-TW" altLang="en-US" sz="2400" b="0" dirty="0">
                <a:solidFill>
                  <a:srgbClr val="C00000"/>
                </a:solidFill>
                <a:latin typeface="華康中圓體(P)" panose="020F0500000000000000" pitchFamily="34" charset="-120"/>
                <a:ea typeface="華康中圓體(P)" panose="020F0500000000000000" pitchFamily="34" charset="-120"/>
              </a:rPr>
              <a:t>確認結清舊制退休金是有共識的方向</a:t>
            </a:r>
          </a:p>
        </p:txBody>
      </p:sp>
      <p:sp>
        <p:nvSpPr>
          <p:cNvPr id="89" name="橢圓 88"/>
          <p:cNvSpPr/>
          <p:nvPr/>
        </p:nvSpPr>
        <p:spPr>
          <a:xfrm>
            <a:off x="376922" y="3104491"/>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1046</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cxnSp>
        <p:nvCxnSpPr>
          <p:cNvPr id="92" name="直線接點 91"/>
          <p:cNvCxnSpPr/>
          <p:nvPr/>
        </p:nvCxnSpPr>
        <p:spPr bwMode="auto">
          <a:xfrm>
            <a:off x="1142909" y="2298073"/>
            <a:ext cx="7213606" cy="5057"/>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94" name="矩形 93"/>
          <p:cNvSpPr/>
          <p:nvPr/>
        </p:nvSpPr>
        <p:spPr>
          <a:xfrm>
            <a:off x="1099074" y="2347039"/>
            <a:ext cx="6942671" cy="830997"/>
          </a:xfrm>
          <a:prstGeom prst="rect">
            <a:avLst/>
          </a:prstGeom>
          <a:ln>
            <a:noFill/>
          </a:ln>
        </p:spPr>
        <p:txBody>
          <a:bodyPr wrap="square">
            <a:spAutoFit/>
          </a:bodyPr>
          <a:lstStyle/>
          <a:p>
            <a:pPr>
              <a:defRPr/>
            </a:pPr>
            <a:r>
              <a:rPr lang="zh-TW" altLang="en-US" sz="2400" dirty="0">
                <a:solidFill>
                  <a:srgbClr val="0000CC"/>
                </a:solidFill>
                <a:latin typeface="華康中圓體(P)" panose="020F0500000000000000" pitchFamily="34" charset="-120"/>
                <a:ea typeface="華康中圓體(P)" panose="020F0500000000000000" pitchFamily="34" charset="-120"/>
              </a:rPr>
              <a:t>本會與中華顧問卓董事長進行第二次協商會議</a:t>
            </a:r>
            <a:endParaRPr lang="en-US" altLang="zh-TW" sz="2400" dirty="0">
              <a:solidFill>
                <a:srgbClr val="0000CC"/>
              </a:solidFill>
              <a:latin typeface="華康中圓體(P)" panose="020F0500000000000000" pitchFamily="34" charset="-120"/>
              <a:ea typeface="華康中圓體(P)" panose="020F0500000000000000" pitchFamily="34" charset="-120"/>
            </a:endParaRPr>
          </a:p>
          <a:p>
            <a:pPr>
              <a:defRPr/>
            </a:pPr>
            <a:r>
              <a:rPr lang="zh-TW" altLang="en-US" sz="2400" dirty="0">
                <a:solidFill>
                  <a:srgbClr val="C00000"/>
                </a:solidFill>
                <a:latin typeface="華康中圓體(P)" panose="020F0500000000000000" pitchFamily="34" charset="-120"/>
                <a:ea typeface="華康中圓體(P)" panose="020F0500000000000000" pitchFamily="34" charset="-120"/>
              </a:rPr>
              <a:t>提結清法令規定與優惠案例供中華顧問工程司參辦</a:t>
            </a:r>
            <a:endParaRPr lang="en-US" altLang="zh-TW" sz="2400" dirty="0">
              <a:solidFill>
                <a:srgbClr val="C00000"/>
              </a:solidFill>
              <a:latin typeface="華康中圓體(P)" panose="020F0500000000000000" pitchFamily="34" charset="-120"/>
              <a:ea typeface="華康中圓體(P)" panose="020F0500000000000000" pitchFamily="34" charset="-120"/>
            </a:endParaRPr>
          </a:p>
        </p:txBody>
      </p:sp>
      <p:sp>
        <p:nvSpPr>
          <p:cNvPr id="95" name="矩形 90"/>
          <p:cNvSpPr>
            <a:spLocks noChangeArrowheads="1"/>
          </p:cNvSpPr>
          <p:nvPr/>
        </p:nvSpPr>
        <p:spPr bwMode="auto">
          <a:xfrm>
            <a:off x="1090620" y="3283494"/>
            <a:ext cx="6951126"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中華顧問請精算公司研擬舊制退休金結清議題</a:t>
            </a:r>
          </a:p>
        </p:txBody>
      </p:sp>
      <p:sp>
        <p:nvSpPr>
          <p:cNvPr id="96" name="矩形 93"/>
          <p:cNvSpPr>
            <a:spLocks noChangeArrowheads="1"/>
          </p:cNvSpPr>
          <p:nvPr/>
        </p:nvSpPr>
        <p:spPr bwMode="auto">
          <a:xfrm>
            <a:off x="1082151" y="3871289"/>
            <a:ext cx="6959596"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中華顧問</a:t>
            </a:r>
            <a:r>
              <a:rPr lang="zh-TW" altLang="en-US" sz="2400" b="0" dirty="0">
                <a:solidFill>
                  <a:srgbClr val="C00000"/>
                </a:solidFill>
                <a:latin typeface="華康中圓體(P)" panose="020F0500000000000000" pitchFamily="34" charset="-120"/>
                <a:ea typeface="華康中圓體(P)" panose="020F0500000000000000" pitchFamily="34" charset="-120"/>
              </a:rPr>
              <a:t>董事長異動由尹承蓬董事長接任</a:t>
            </a:r>
          </a:p>
        </p:txBody>
      </p:sp>
      <p:sp>
        <p:nvSpPr>
          <p:cNvPr id="97" name="矩形 97"/>
          <p:cNvSpPr>
            <a:spLocks noChangeArrowheads="1"/>
          </p:cNvSpPr>
          <p:nvPr/>
        </p:nvSpPr>
        <p:spPr bwMode="auto">
          <a:xfrm>
            <a:off x="1082150" y="4472840"/>
            <a:ext cx="6959596"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中華顧問擬妥結清方案與說帖</a:t>
            </a:r>
          </a:p>
        </p:txBody>
      </p:sp>
      <p:sp>
        <p:nvSpPr>
          <p:cNvPr id="98" name="矩形 105"/>
          <p:cNvSpPr>
            <a:spLocks noChangeArrowheads="1"/>
          </p:cNvSpPr>
          <p:nvPr/>
        </p:nvSpPr>
        <p:spPr bwMode="auto">
          <a:xfrm>
            <a:off x="1065215" y="5077573"/>
            <a:ext cx="6976531"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C00000"/>
                </a:solidFill>
                <a:latin typeface="華康中圓體(P)" panose="020F0500000000000000" pitchFamily="34" charset="-120"/>
                <a:ea typeface="華康中圓體(P)" panose="020F0500000000000000" pitchFamily="34" charset="-120"/>
              </a:rPr>
              <a:t>由中華顧問辦理三次結清方案說明會</a:t>
            </a:r>
          </a:p>
        </p:txBody>
      </p:sp>
      <p:sp>
        <p:nvSpPr>
          <p:cNvPr id="100" name="矩形 99"/>
          <p:cNvSpPr/>
          <p:nvPr/>
        </p:nvSpPr>
        <p:spPr bwMode="auto">
          <a:xfrm>
            <a:off x="1768285" y="6029076"/>
            <a:ext cx="1846686" cy="461665"/>
          </a:xfrm>
          <a:prstGeom prst="rect">
            <a:avLst/>
          </a:prstGeom>
          <a:noFill/>
        </p:spPr>
        <p:txBody>
          <a:bodyPr wrap="square">
            <a:spAutoFit/>
          </a:bodyPr>
          <a:lstStyle/>
          <a:p>
            <a:pPr algn="r">
              <a:defRPr/>
            </a:pPr>
            <a:r>
              <a:rPr lang="zh-TW" altLang="en-US" sz="2400" dirty="0">
                <a:solidFill>
                  <a:srgbClr val="FF9900"/>
                </a:solidFill>
                <a:latin typeface="華康中圓體(P)" panose="020F0500000000000000" pitchFamily="34" charset="-120"/>
                <a:ea typeface="華康中圓體(P)" panose="020F0500000000000000" pitchFamily="34" charset="-120"/>
              </a:rPr>
              <a:t>舊制退休金</a:t>
            </a:r>
          </a:p>
        </p:txBody>
      </p:sp>
      <p:pic>
        <p:nvPicPr>
          <p:cNvPr id="10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079" y="5940108"/>
            <a:ext cx="1879039" cy="5371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5" name="矩形 104"/>
          <p:cNvSpPr/>
          <p:nvPr/>
        </p:nvSpPr>
        <p:spPr bwMode="auto">
          <a:xfrm>
            <a:off x="5380042" y="5910182"/>
            <a:ext cx="1521597" cy="461665"/>
          </a:xfrm>
          <a:prstGeom prst="rect">
            <a:avLst/>
          </a:prstGeom>
          <a:noFill/>
        </p:spPr>
        <p:txBody>
          <a:bodyPr wrap="square">
            <a:spAutoFit/>
          </a:bodyPr>
          <a:lstStyle/>
          <a:p>
            <a:pPr>
              <a:defRPr/>
            </a:pPr>
            <a:r>
              <a:rPr lang="zh-TW" altLang="en-US" sz="2400" dirty="0">
                <a:solidFill>
                  <a:srgbClr val="7030A0"/>
                </a:solidFill>
                <a:latin typeface="華康中圓體(P)" panose="020F0500000000000000" pitchFamily="34" charset="-120"/>
                <a:ea typeface="華康中圓體(P)" panose="020F0500000000000000" pitchFamily="34" charset="-120"/>
              </a:rPr>
              <a:t>薪資結構</a:t>
            </a:r>
          </a:p>
        </p:txBody>
      </p:sp>
      <p:sp>
        <p:nvSpPr>
          <p:cNvPr id="27" name="矩形 26"/>
          <p:cNvSpPr/>
          <p:nvPr/>
        </p:nvSpPr>
        <p:spPr>
          <a:xfrm>
            <a:off x="0" y="252993"/>
            <a:ext cx="9135035"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Tree>
    <p:extLst>
      <p:ext uri="{BB962C8B-B14F-4D97-AF65-F5344CB8AC3E}">
        <p14:creationId xmlns:p14="http://schemas.microsoft.com/office/powerpoint/2010/main" val="974032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向下箭號 4"/>
          <p:cNvSpPr/>
          <p:nvPr/>
        </p:nvSpPr>
        <p:spPr>
          <a:xfrm>
            <a:off x="948" y="1216325"/>
            <a:ext cx="1456267" cy="5005181"/>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zh-TW" altLang="en-US" sz="1000" b="1">
              <a:solidFill>
                <a:srgbClr val="0000CC"/>
              </a:solidFill>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6" name="橢圓 5"/>
          <p:cNvSpPr/>
          <p:nvPr/>
        </p:nvSpPr>
        <p:spPr>
          <a:xfrm>
            <a:off x="356549" y="1421750"/>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sp>
        <p:nvSpPr>
          <p:cNvPr id="7" name="橢圓 6"/>
          <p:cNvSpPr/>
          <p:nvPr/>
        </p:nvSpPr>
        <p:spPr>
          <a:xfrm>
            <a:off x="365013" y="2517456"/>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sp>
        <p:nvSpPr>
          <p:cNvPr id="8" name="橢圓 7"/>
          <p:cNvSpPr/>
          <p:nvPr/>
        </p:nvSpPr>
        <p:spPr>
          <a:xfrm>
            <a:off x="365512" y="4997261"/>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10412</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endPar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cxnSp>
        <p:nvCxnSpPr>
          <p:cNvPr id="9" name="直線接點 8"/>
          <p:cNvCxnSpPr/>
          <p:nvPr/>
        </p:nvCxnSpPr>
        <p:spPr bwMode="auto">
          <a:xfrm>
            <a:off x="1127774" y="3376607"/>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0" name="直線接點 9"/>
          <p:cNvCxnSpPr/>
          <p:nvPr/>
        </p:nvCxnSpPr>
        <p:spPr bwMode="auto">
          <a:xfrm>
            <a:off x="1119305" y="4460330"/>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1" name="直線接點 10"/>
          <p:cNvCxnSpPr/>
          <p:nvPr/>
        </p:nvCxnSpPr>
        <p:spPr bwMode="auto">
          <a:xfrm>
            <a:off x="1119803" y="6225545"/>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2" name="文字方塊 89"/>
          <p:cNvSpPr txBox="1">
            <a:spLocks noChangeArrowheads="1"/>
          </p:cNvSpPr>
          <p:nvPr/>
        </p:nvSpPr>
        <p:spPr bwMode="auto">
          <a:xfrm>
            <a:off x="1096479" y="1119594"/>
            <a:ext cx="7572392" cy="113107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lnSpc>
                <a:spcPts val="2700"/>
              </a:lnSpc>
              <a:defRPr/>
            </a:pPr>
            <a:r>
              <a:rPr lang="zh-TW" altLang="en-US" sz="2400" b="0" dirty="0">
                <a:solidFill>
                  <a:srgbClr val="0000CC"/>
                </a:solidFill>
                <a:latin typeface="華康中圓體(P)" panose="020F0500000000000000" pitchFamily="34" charset="-120"/>
                <a:ea typeface="華康中圓體(P)" panose="020F0500000000000000" pitchFamily="34" charset="-120"/>
              </a:rPr>
              <a:t>中</a:t>
            </a:r>
            <a:r>
              <a:rPr lang="zh-TW" altLang="zh-TW" sz="2400" b="0" dirty="0">
                <a:solidFill>
                  <a:srgbClr val="0000CC"/>
                </a:solidFill>
                <a:latin typeface="華康中圓體(P)" panose="020F0500000000000000" pitchFamily="34" charset="-120"/>
                <a:ea typeface="華康中圓體(P)" panose="020F0500000000000000" pitchFamily="34" charset="-120"/>
              </a:rPr>
              <a:t>華顧問函勞動部有關</a:t>
            </a:r>
            <a:r>
              <a:rPr lang="zh-TW" altLang="en-US" sz="2400" b="0" dirty="0">
                <a:solidFill>
                  <a:srgbClr val="0000CC"/>
                </a:solidFill>
                <a:latin typeface="華康中圓體(P)" panose="020F0500000000000000" pitchFamily="34" charset="-120"/>
                <a:ea typeface="華康中圓體(P)" panose="020F0500000000000000" pitchFamily="34" charset="-120"/>
              </a:rPr>
              <a:t>該</a:t>
            </a:r>
            <a:r>
              <a:rPr lang="zh-TW" altLang="zh-TW" sz="2400" b="0" dirty="0">
                <a:solidFill>
                  <a:srgbClr val="0000CC"/>
                </a:solidFill>
                <a:latin typeface="華康中圓體(P)" panose="020F0500000000000000" pitchFamily="34" charset="-120"/>
                <a:ea typeface="華康中圓體(P)" panose="020F0500000000000000" pitchFamily="34" charset="-120"/>
              </a:rPr>
              <a:t>司與移轉轉投資事業員工合意結清勞動基準法舊制年資，是否應適用勞工退休金條例相關規定一節申請釋疑</a:t>
            </a:r>
            <a:endParaRPr lang="zh-TW" altLang="en-US" sz="2400" b="0" dirty="0">
              <a:solidFill>
                <a:srgbClr val="0000CC"/>
              </a:solidFill>
              <a:latin typeface="華康中圓體(P)" panose="020F0500000000000000" pitchFamily="34" charset="-120"/>
              <a:ea typeface="華康中圓體(P)" panose="020F0500000000000000" pitchFamily="34" charset="-120"/>
            </a:endParaRPr>
          </a:p>
        </p:txBody>
      </p:sp>
      <p:sp>
        <p:nvSpPr>
          <p:cNvPr id="13" name="橢圓 12"/>
          <p:cNvSpPr/>
          <p:nvPr/>
        </p:nvSpPr>
        <p:spPr>
          <a:xfrm>
            <a:off x="373478" y="3634749"/>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104</a:t>
            </a:r>
          </a:p>
          <a:p>
            <a:pPr algn="ctr">
              <a:lnSpc>
                <a:spcPts val="12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11</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cxnSp>
        <p:nvCxnSpPr>
          <p:cNvPr id="14" name="直線接點 13"/>
          <p:cNvCxnSpPr/>
          <p:nvPr/>
        </p:nvCxnSpPr>
        <p:spPr bwMode="auto">
          <a:xfrm>
            <a:off x="1131838" y="2287752"/>
            <a:ext cx="7213606" cy="5057"/>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5" name="矩形 14"/>
          <p:cNvSpPr/>
          <p:nvPr/>
        </p:nvSpPr>
        <p:spPr>
          <a:xfrm>
            <a:off x="1088003" y="2269405"/>
            <a:ext cx="7580868" cy="1131079"/>
          </a:xfrm>
          <a:prstGeom prst="rect">
            <a:avLst/>
          </a:prstGeom>
          <a:ln>
            <a:noFill/>
          </a:ln>
        </p:spPr>
        <p:txBody>
          <a:bodyPr wrap="square">
            <a:spAutoFit/>
          </a:bodyPr>
          <a:lstStyle/>
          <a:p>
            <a:pPr>
              <a:lnSpc>
                <a:spcPts val="2700"/>
              </a:lnSpc>
              <a:defRPr/>
            </a:pPr>
            <a:r>
              <a:rPr lang="zh-TW" altLang="zh-TW" sz="2400" dirty="0">
                <a:solidFill>
                  <a:srgbClr val="0000CC"/>
                </a:solidFill>
                <a:latin typeface="華康中圓體(P)" panose="020F0500000000000000" pitchFamily="34" charset="-120"/>
                <a:ea typeface="華康中圓體(P)" panose="020F0500000000000000" pitchFamily="34" charset="-120"/>
              </a:rPr>
              <a:t>勞動部</a:t>
            </a:r>
            <a:r>
              <a:rPr lang="zh-TW" altLang="en-US" sz="2400" dirty="0">
                <a:solidFill>
                  <a:srgbClr val="0000CC"/>
                </a:solidFill>
                <a:latin typeface="華康中圓體(P)" panose="020F0500000000000000" pitchFamily="34" charset="-120"/>
                <a:ea typeface="華康中圓體(P)" panose="020F0500000000000000" pitchFamily="34" charset="-120"/>
              </a:rPr>
              <a:t>就上</a:t>
            </a:r>
            <a:r>
              <a:rPr lang="zh-TW" altLang="zh-TW" sz="2400" dirty="0">
                <a:solidFill>
                  <a:srgbClr val="0000CC"/>
                </a:solidFill>
                <a:latin typeface="華康中圓體(P)" panose="020F0500000000000000" pitchFamily="34" charset="-120"/>
                <a:ea typeface="華康中圓體(P)" panose="020F0500000000000000" pitchFamily="34" charset="-120"/>
              </a:rPr>
              <a:t>函覆</a:t>
            </a:r>
            <a:r>
              <a:rPr lang="zh-TW" altLang="en-US" sz="2400" dirty="0">
                <a:solidFill>
                  <a:srgbClr val="0000CC"/>
                </a:solidFill>
                <a:latin typeface="華康中圓體(P)" panose="020F0500000000000000" pitchFamily="34" charset="-120"/>
                <a:ea typeface="華康中圓體(P)" panose="020F0500000000000000" pitchFamily="34" charset="-120"/>
              </a:rPr>
              <a:t>中華顧問員工轉任</a:t>
            </a:r>
            <a:r>
              <a:rPr lang="zh-TW" altLang="en-US" sz="2400" dirty="0">
                <a:solidFill>
                  <a:srgbClr val="C00000"/>
                </a:solidFill>
                <a:latin typeface="華康中圓體(P)" panose="020F0500000000000000" pitchFamily="34" charset="-120"/>
                <a:ea typeface="華康中圓體(P)" panose="020F0500000000000000" pitchFamily="34" charset="-120"/>
              </a:rPr>
              <a:t>轉投資事業，如</a:t>
            </a:r>
            <a:r>
              <a:rPr lang="zh-TW" altLang="zh-TW" sz="2400" dirty="0">
                <a:solidFill>
                  <a:srgbClr val="C00000"/>
                </a:solidFill>
                <a:latin typeface="華康中圓體(P)" panose="020F0500000000000000" pitchFamily="34" charset="-120"/>
                <a:ea typeface="華康中圓體(P)" panose="020F0500000000000000" pitchFamily="34" charset="-120"/>
              </a:rPr>
              <a:t>符合勞工退休金條例第</a:t>
            </a:r>
            <a:r>
              <a:rPr lang="en-US" altLang="zh-TW" sz="2400" dirty="0">
                <a:solidFill>
                  <a:srgbClr val="C00000"/>
                </a:solidFill>
                <a:latin typeface="華康中圓體(P)" panose="020F0500000000000000" pitchFamily="34" charset="-120"/>
                <a:ea typeface="華康中圓體(P)" panose="020F0500000000000000" pitchFamily="34" charset="-120"/>
              </a:rPr>
              <a:t>11</a:t>
            </a:r>
            <a:r>
              <a:rPr lang="zh-TW" altLang="zh-TW" sz="2400" dirty="0">
                <a:solidFill>
                  <a:srgbClr val="C00000"/>
                </a:solidFill>
                <a:latin typeface="華康中圓體(P)" panose="020F0500000000000000" pitchFamily="34" charset="-120"/>
                <a:ea typeface="華康中圓體(P)" panose="020F0500000000000000" pitchFamily="34" charset="-120"/>
              </a:rPr>
              <a:t>條第</a:t>
            </a:r>
            <a:r>
              <a:rPr lang="en-US" altLang="zh-TW" sz="2400" dirty="0">
                <a:solidFill>
                  <a:srgbClr val="C00000"/>
                </a:solidFill>
                <a:latin typeface="華康中圓體(P)" panose="020F0500000000000000" pitchFamily="34" charset="-120"/>
                <a:ea typeface="華康中圓體(P)" panose="020F0500000000000000" pitchFamily="34" charset="-120"/>
              </a:rPr>
              <a:t>1/3</a:t>
            </a:r>
            <a:r>
              <a:rPr lang="zh-TW" altLang="zh-TW" sz="2400" dirty="0">
                <a:solidFill>
                  <a:srgbClr val="C00000"/>
                </a:solidFill>
                <a:latin typeface="華康中圓體(P)" panose="020F0500000000000000" pitchFamily="34" charset="-120"/>
                <a:ea typeface="華康中圓體(P)" panose="020F0500000000000000" pitchFamily="34" charset="-120"/>
              </a:rPr>
              <a:t>項規定情形，始有勞工退休金條例第</a:t>
            </a:r>
            <a:r>
              <a:rPr lang="en-US" altLang="zh-TW" sz="2400" dirty="0">
                <a:solidFill>
                  <a:srgbClr val="C00000"/>
                </a:solidFill>
                <a:latin typeface="華康中圓體(P)" panose="020F0500000000000000" pitchFamily="34" charset="-120"/>
                <a:ea typeface="華康中圓體(P)" panose="020F0500000000000000" pitchFamily="34" charset="-120"/>
              </a:rPr>
              <a:t>11</a:t>
            </a:r>
            <a:r>
              <a:rPr lang="zh-TW" altLang="zh-TW" sz="2400" dirty="0">
                <a:solidFill>
                  <a:srgbClr val="C00000"/>
                </a:solidFill>
                <a:latin typeface="華康中圓體(P)" panose="020F0500000000000000" pitchFamily="34" charset="-120"/>
                <a:ea typeface="華康中圓體(P)" panose="020F0500000000000000" pitchFamily="34" charset="-120"/>
              </a:rPr>
              <a:t>條結清保留年資規定之適用</a:t>
            </a:r>
            <a:endParaRPr lang="en-US" altLang="zh-TW" sz="2400" dirty="0">
              <a:solidFill>
                <a:srgbClr val="C00000"/>
              </a:solidFill>
              <a:latin typeface="華康中圓體(P)" panose="020F0500000000000000" pitchFamily="34" charset="-120"/>
              <a:ea typeface="華康中圓體(P)" panose="020F0500000000000000" pitchFamily="34" charset="-120"/>
            </a:endParaRPr>
          </a:p>
        </p:txBody>
      </p:sp>
      <p:sp>
        <p:nvSpPr>
          <p:cNvPr id="16" name="矩形 90"/>
          <p:cNvSpPr>
            <a:spLocks noChangeArrowheads="1"/>
          </p:cNvSpPr>
          <p:nvPr/>
        </p:nvSpPr>
        <p:spPr bwMode="auto">
          <a:xfrm>
            <a:off x="1079549" y="3369754"/>
            <a:ext cx="7589322" cy="113107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lnSpc>
                <a:spcPts val="2700"/>
              </a:lnSpc>
              <a:defRPr/>
            </a:pPr>
            <a:r>
              <a:rPr lang="zh-TW" altLang="zh-TW" sz="2400" b="0" dirty="0">
                <a:solidFill>
                  <a:srgbClr val="0000CC"/>
                </a:solidFill>
                <a:latin typeface="華康中圓體(P)" panose="020F0500000000000000" pitchFamily="34" charset="-120"/>
                <a:ea typeface="華康中圓體(P)" panose="020F0500000000000000" pitchFamily="34" charset="-120"/>
              </a:rPr>
              <a:t>中華顧問函台北市勞動局，提問</a:t>
            </a:r>
            <a:r>
              <a:rPr lang="en-US" altLang="zh-TW" sz="2400" b="0" dirty="0">
                <a:solidFill>
                  <a:srgbClr val="0000CC"/>
                </a:solidFill>
                <a:latin typeface="華康中圓體(P)" panose="020F0500000000000000" pitchFamily="34" charset="-120"/>
                <a:ea typeface="華康中圓體(P)" panose="020F0500000000000000" pitchFamily="34" charset="-120"/>
              </a:rPr>
              <a:t>96</a:t>
            </a:r>
            <a:r>
              <a:rPr lang="zh-TW" altLang="zh-TW" sz="2400" b="0" dirty="0">
                <a:solidFill>
                  <a:srgbClr val="0000CC"/>
                </a:solidFill>
                <a:latin typeface="華康中圓體(P)" panose="020F0500000000000000" pitchFamily="34" charset="-120"/>
                <a:ea typeface="華康中圓體(P)" panose="020F0500000000000000" pitchFamily="34" charset="-120"/>
              </a:rPr>
              <a:t>年轉投資成立世曦一案，是否屬依勞動基準法第</a:t>
            </a:r>
            <a:r>
              <a:rPr lang="en-US" altLang="zh-TW" sz="2400" b="0" dirty="0">
                <a:solidFill>
                  <a:srgbClr val="0000CC"/>
                </a:solidFill>
                <a:latin typeface="華康中圓體(P)" panose="020F0500000000000000" pitchFamily="34" charset="-120"/>
                <a:ea typeface="華康中圓體(P)" panose="020F0500000000000000" pitchFamily="34" charset="-120"/>
              </a:rPr>
              <a:t>20</a:t>
            </a:r>
            <a:r>
              <a:rPr lang="zh-TW" altLang="zh-TW" sz="2400" b="0" dirty="0">
                <a:solidFill>
                  <a:srgbClr val="0000CC"/>
                </a:solidFill>
                <a:latin typeface="華康中圓體(P)" panose="020F0500000000000000" pitchFamily="34" charset="-120"/>
                <a:ea typeface="華康中圓體(P)" panose="020F0500000000000000" pitchFamily="34" charset="-120"/>
              </a:rPr>
              <a:t>條改組轉讓或企業併購法所規範之併購情事</a:t>
            </a:r>
            <a:endParaRPr lang="zh-TW" altLang="en-US" sz="2400" b="0" dirty="0">
              <a:solidFill>
                <a:srgbClr val="0000CC"/>
              </a:solidFill>
              <a:latin typeface="華康中圓體(P)" panose="020F0500000000000000" pitchFamily="34" charset="-120"/>
              <a:ea typeface="華康中圓體(P)" panose="020F0500000000000000" pitchFamily="34" charset="-120"/>
            </a:endParaRPr>
          </a:p>
        </p:txBody>
      </p:sp>
      <p:sp>
        <p:nvSpPr>
          <p:cNvPr id="17" name="矩形 93"/>
          <p:cNvSpPr>
            <a:spLocks noChangeArrowheads="1"/>
          </p:cNvSpPr>
          <p:nvPr/>
        </p:nvSpPr>
        <p:spPr bwMode="auto">
          <a:xfrm>
            <a:off x="1071079" y="4457862"/>
            <a:ext cx="7597791" cy="182357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lnSpc>
                <a:spcPts val="2700"/>
              </a:lnSpc>
              <a:defRPr/>
            </a:pPr>
            <a:r>
              <a:rPr lang="zh-TW" altLang="zh-TW" sz="2400" b="0" dirty="0">
                <a:solidFill>
                  <a:srgbClr val="0000CC"/>
                </a:solidFill>
                <a:latin typeface="華康中圓體(P)" panose="020F0500000000000000" pitchFamily="34" charset="-120"/>
                <a:ea typeface="華康中圓體(P)" panose="020F0500000000000000" pitchFamily="34" charset="-120"/>
              </a:rPr>
              <a:t>勞動部</a:t>
            </a:r>
            <a:r>
              <a:rPr lang="zh-TW" altLang="en-US" sz="2400" b="0" dirty="0">
                <a:solidFill>
                  <a:srgbClr val="0000CC"/>
                </a:solidFill>
                <a:latin typeface="華康中圓體(P)" panose="020F0500000000000000" pitchFamily="34" charset="-120"/>
                <a:ea typeface="華康中圓體(P)" panose="020F0500000000000000" pitchFamily="34" charset="-120"/>
              </a:rPr>
              <a:t>就上</a:t>
            </a:r>
            <a:r>
              <a:rPr lang="zh-TW" altLang="zh-TW" sz="2400" b="0" dirty="0">
                <a:solidFill>
                  <a:srgbClr val="0000CC"/>
                </a:solidFill>
                <a:latin typeface="華康中圓體(P)" panose="020F0500000000000000" pitchFamily="34" charset="-120"/>
                <a:ea typeface="華康中圓體(P)" panose="020F0500000000000000" pitchFamily="34" charset="-120"/>
              </a:rPr>
              <a:t>函覆</a:t>
            </a:r>
            <a:r>
              <a:rPr lang="zh-TW" altLang="en-US" sz="2400" b="0" dirty="0">
                <a:solidFill>
                  <a:srgbClr val="0000CC"/>
                </a:solidFill>
                <a:latin typeface="華康中圓體(P)" panose="020F0500000000000000" pitchFamily="34" charset="-120"/>
                <a:ea typeface="華康中圓體(P)" panose="020F0500000000000000" pitchFamily="34" charset="-120"/>
              </a:rPr>
              <a:t>中華顧問，該司並未因轉投資而消滅原有財團法人人格，另世曦之組織類型為股份有限公司，不符公司變更組織、合併或轉讓，事業主體變更之「改組或轉讓」及企業併購法第</a:t>
            </a:r>
            <a:r>
              <a:rPr lang="en-US" altLang="zh-TW" sz="2400" b="0" dirty="0">
                <a:solidFill>
                  <a:srgbClr val="0000CC"/>
                </a:solidFill>
                <a:latin typeface="華康中圓體(P)" panose="020F0500000000000000" pitchFamily="34" charset="-120"/>
                <a:ea typeface="華康中圓體(P)" panose="020F0500000000000000" pitchFamily="34" charset="-120"/>
              </a:rPr>
              <a:t>4</a:t>
            </a:r>
            <a:r>
              <a:rPr lang="zh-TW" altLang="en-US" sz="2400" b="0" dirty="0">
                <a:solidFill>
                  <a:srgbClr val="0000CC"/>
                </a:solidFill>
                <a:latin typeface="華康中圓體(P)" panose="020F0500000000000000" pitchFamily="34" charset="-120"/>
                <a:ea typeface="華康中圓體(P)" panose="020F0500000000000000" pitchFamily="34" charset="-120"/>
              </a:rPr>
              <a:t>條規定所稱公司之合併、收購及分割</a:t>
            </a:r>
            <a:endParaRPr lang="zh-TW" altLang="en-US" sz="2400" b="0" dirty="0">
              <a:solidFill>
                <a:srgbClr val="C00000"/>
              </a:solidFill>
              <a:latin typeface="華康中圓體(P)" panose="020F0500000000000000" pitchFamily="34" charset="-120"/>
              <a:ea typeface="華康中圓體(P)" panose="020F0500000000000000" pitchFamily="34" charset="-120"/>
            </a:endParaRPr>
          </a:p>
        </p:txBody>
      </p:sp>
      <p:sp>
        <p:nvSpPr>
          <p:cNvPr id="19" name="矩形 18"/>
          <p:cNvSpPr/>
          <p:nvPr/>
        </p:nvSpPr>
        <p:spPr bwMode="auto">
          <a:xfrm>
            <a:off x="1758097" y="6349040"/>
            <a:ext cx="1878217" cy="461665"/>
          </a:xfrm>
          <a:prstGeom prst="rect">
            <a:avLst/>
          </a:prstGeom>
          <a:noFill/>
        </p:spPr>
        <p:txBody>
          <a:bodyPr wrap="square">
            <a:spAutoFit/>
          </a:bodyPr>
          <a:lstStyle/>
          <a:p>
            <a:pPr algn="r">
              <a:defRPr/>
            </a:pPr>
            <a:r>
              <a:rPr lang="zh-TW" altLang="en-US" sz="2400" dirty="0">
                <a:solidFill>
                  <a:srgbClr val="FF9900"/>
                </a:solidFill>
                <a:latin typeface="華康中圓體(P)" panose="020F0500000000000000" pitchFamily="34" charset="-120"/>
                <a:ea typeface="華康中圓體(P)" panose="020F0500000000000000" pitchFamily="34" charset="-120"/>
              </a:rPr>
              <a:t>舊制退休金</a:t>
            </a:r>
          </a:p>
        </p:txBody>
      </p:sp>
      <p:pic>
        <p:nvPicPr>
          <p:cNvPr id="2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1815" y="6247378"/>
            <a:ext cx="1879039" cy="5371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矩形 20"/>
          <p:cNvSpPr/>
          <p:nvPr/>
        </p:nvSpPr>
        <p:spPr bwMode="auto">
          <a:xfrm>
            <a:off x="5390779" y="6208822"/>
            <a:ext cx="1603552" cy="438582"/>
          </a:xfrm>
          <a:prstGeom prst="rect">
            <a:avLst/>
          </a:prstGeom>
          <a:noFill/>
        </p:spPr>
        <p:txBody>
          <a:bodyPr wrap="square">
            <a:spAutoFit/>
          </a:bodyPr>
          <a:lstStyle/>
          <a:p>
            <a:pPr>
              <a:lnSpc>
                <a:spcPts val="2700"/>
              </a:lnSpc>
              <a:defRPr/>
            </a:pPr>
            <a:r>
              <a:rPr lang="zh-TW" altLang="en-US" sz="2400" dirty="0">
                <a:solidFill>
                  <a:srgbClr val="7030A0"/>
                </a:solidFill>
                <a:latin typeface="華康中圓體(P)" panose="020F0500000000000000" pitchFamily="34" charset="-120"/>
                <a:ea typeface="華康中圓體(P)" panose="020F0500000000000000" pitchFamily="34" charset="-120"/>
              </a:rPr>
              <a:t>薪資結構</a:t>
            </a:r>
          </a:p>
        </p:txBody>
      </p:sp>
      <p:sp>
        <p:nvSpPr>
          <p:cNvPr id="24" name="矩形 23"/>
          <p:cNvSpPr/>
          <p:nvPr/>
        </p:nvSpPr>
        <p:spPr>
          <a:xfrm>
            <a:off x="0" y="190238"/>
            <a:ext cx="9135374"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rPr>
              <a:t>舊制退休金結清議題發展歷程</a:t>
            </a:r>
          </a:p>
        </p:txBody>
      </p:sp>
    </p:spTree>
    <p:extLst>
      <p:ext uri="{BB962C8B-B14F-4D97-AF65-F5344CB8AC3E}">
        <p14:creationId xmlns:p14="http://schemas.microsoft.com/office/powerpoint/2010/main" val="1387303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向下箭號 10"/>
          <p:cNvSpPr/>
          <p:nvPr/>
        </p:nvSpPr>
        <p:spPr>
          <a:xfrm>
            <a:off x="6681" y="1433113"/>
            <a:ext cx="1456267" cy="4582206"/>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100" b="1">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2" name="橢圓 11"/>
          <p:cNvSpPr/>
          <p:nvPr/>
        </p:nvSpPr>
        <p:spPr>
          <a:xfrm>
            <a:off x="370751" y="1552973"/>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sp>
        <p:nvSpPr>
          <p:cNvPr id="13" name="橢圓 12"/>
          <p:cNvSpPr/>
          <p:nvPr/>
        </p:nvSpPr>
        <p:spPr>
          <a:xfrm>
            <a:off x="379215" y="2312603"/>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sp>
        <p:nvSpPr>
          <p:cNvPr id="14" name="橢圓 13"/>
          <p:cNvSpPr/>
          <p:nvPr/>
        </p:nvSpPr>
        <p:spPr>
          <a:xfrm>
            <a:off x="370749" y="4103818"/>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endPar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5" name="橢圓 14"/>
          <p:cNvSpPr/>
          <p:nvPr/>
        </p:nvSpPr>
        <p:spPr>
          <a:xfrm>
            <a:off x="361285" y="5172873"/>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endPar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cxnSp>
        <p:nvCxnSpPr>
          <p:cNvPr id="16" name="直線接點 15"/>
          <p:cNvCxnSpPr/>
          <p:nvPr/>
        </p:nvCxnSpPr>
        <p:spPr bwMode="auto">
          <a:xfrm>
            <a:off x="1141257" y="2929767"/>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7" name="直線接點 16"/>
          <p:cNvCxnSpPr/>
          <p:nvPr/>
        </p:nvCxnSpPr>
        <p:spPr bwMode="auto">
          <a:xfrm>
            <a:off x="1132788" y="3739187"/>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8" name="直線接點 17"/>
          <p:cNvCxnSpPr/>
          <p:nvPr/>
        </p:nvCxnSpPr>
        <p:spPr bwMode="auto">
          <a:xfrm>
            <a:off x="1133785" y="4869606"/>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19" name="直線接點 18"/>
          <p:cNvCxnSpPr/>
          <p:nvPr/>
        </p:nvCxnSpPr>
        <p:spPr bwMode="auto">
          <a:xfrm>
            <a:off x="1124818" y="5962827"/>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20" name="文字方塊 89"/>
          <p:cNvSpPr txBox="1">
            <a:spLocks noChangeArrowheads="1"/>
          </p:cNvSpPr>
          <p:nvPr/>
        </p:nvSpPr>
        <p:spPr bwMode="auto">
          <a:xfrm>
            <a:off x="1109961" y="1326618"/>
            <a:ext cx="7514078"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本會提供協調成果及勞動局建議，由李董事長與中華顧問尹董事長拜會勞動部陳部長</a:t>
            </a:r>
            <a:endParaRPr lang="en-US" altLang="zh-TW" sz="2400" b="0" dirty="0">
              <a:solidFill>
                <a:srgbClr val="0000CC"/>
              </a:solidFill>
              <a:latin typeface="華康中圓體(P)" panose="020F0500000000000000" pitchFamily="34" charset="-120"/>
              <a:ea typeface="華康中圓體(P)" panose="020F0500000000000000" pitchFamily="34" charset="-120"/>
            </a:endParaRPr>
          </a:p>
        </p:txBody>
      </p:sp>
      <p:sp>
        <p:nvSpPr>
          <p:cNvPr id="21" name="橢圓 20"/>
          <p:cNvSpPr/>
          <p:nvPr/>
        </p:nvSpPr>
        <p:spPr>
          <a:xfrm>
            <a:off x="378536" y="3159951"/>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月</a:t>
            </a:r>
          </a:p>
        </p:txBody>
      </p:sp>
      <p:cxnSp>
        <p:nvCxnSpPr>
          <p:cNvPr id="22" name="直線接點 21"/>
          <p:cNvCxnSpPr/>
          <p:nvPr/>
        </p:nvCxnSpPr>
        <p:spPr bwMode="auto">
          <a:xfrm>
            <a:off x="1136356" y="2147146"/>
            <a:ext cx="7213606" cy="5057"/>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23" name="矩形 22"/>
          <p:cNvSpPr/>
          <p:nvPr/>
        </p:nvSpPr>
        <p:spPr>
          <a:xfrm>
            <a:off x="1110630" y="2121029"/>
            <a:ext cx="7513409" cy="830997"/>
          </a:xfrm>
          <a:prstGeom prst="rect">
            <a:avLst/>
          </a:prstGeom>
          <a:ln>
            <a:noFill/>
          </a:ln>
        </p:spPr>
        <p:txBody>
          <a:bodyPr wrap="square">
            <a:spAutoFit/>
          </a:bodyPr>
          <a:lstStyle/>
          <a:p>
            <a:pPr>
              <a:defRPr/>
            </a:pPr>
            <a:r>
              <a:rPr lang="zh-TW" altLang="en-US" sz="2400" dirty="0">
                <a:solidFill>
                  <a:srgbClr val="0000CC"/>
                </a:solidFill>
                <a:latin typeface="華康中圓體(P)" panose="020F0500000000000000" pitchFamily="34" charset="-120"/>
                <a:ea typeface="華康中圓體(P)" panose="020F0500000000000000" pitchFamily="34" charset="-120"/>
              </a:rPr>
              <a:t>本會正式函勞動部</a:t>
            </a:r>
            <a:r>
              <a:rPr lang="zh-TW" altLang="en-US" sz="2400" dirty="0">
                <a:solidFill>
                  <a:srgbClr val="C00000"/>
                </a:solidFill>
                <a:latin typeface="華康中圓體(P)" panose="020F0500000000000000" pitchFamily="34" charset="-120"/>
                <a:ea typeface="華康中圓體(P)" panose="020F0500000000000000" pitchFamily="34" charset="-120"/>
              </a:rPr>
              <a:t>協助指導三方合意結清勞退舊制年資</a:t>
            </a:r>
            <a:r>
              <a:rPr lang="zh-TW" altLang="en-US" sz="2400" dirty="0">
                <a:solidFill>
                  <a:srgbClr val="0000CC"/>
                </a:solidFill>
                <a:latin typeface="華康中圓體(P)" panose="020F0500000000000000" pitchFamily="34" charset="-120"/>
                <a:ea typeface="華康中圓體(P)" panose="020F0500000000000000" pitchFamily="34" charset="-120"/>
              </a:rPr>
              <a:t>之處理對策</a:t>
            </a:r>
            <a:endParaRPr lang="en-US" altLang="zh-TW" sz="2400" dirty="0">
              <a:solidFill>
                <a:srgbClr val="0000CC"/>
              </a:solidFill>
              <a:latin typeface="華康中圓體(P)" panose="020F0500000000000000" pitchFamily="34" charset="-120"/>
              <a:ea typeface="華康中圓體(P)" panose="020F0500000000000000" pitchFamily="34" charset="-120"/>
            </a:endParaRPr>
          </a:p>
        </p:txBody>
      </p:sp>
      <p:sp>
        <p:nvSpPr>
          <p:cNvPr id="24" name="矩形 90"/>
          <p:cNvSpPr>
            <a:spLocks noChangeArrowheads="1"/>
          </p:cNvSpPr>
          <p:nvPr/>
        </p:nvSpPr>
        <p:spPr bwMode="auto">
          <a:xfrm>
            <a:off x="1093031" y="2936022"/>
            <a:ext cx="7531008"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李董事長與尹董事長拜會勞動部陳部長</a:t>
            </a:r>
            <a:r>
              <a:rPr lang="zh-TW" altLang="en-US" sz="2400" b="0" dirty="0">
                <a:solidFill>
                  <a:srgbClr val="C00000"/>
                </a:solidFill>
                <a:latin typeface="華康中圓體(P)" panose="020F0500000000000000" pitchFamily="34" charset="-120"/>
                <a:ea typeface="華康中圓體(P)" panose="020F0500000000000000" pitchFamily="34" charset="-120"/>
              </a:rPr>
              <a:t>表明三方處理舊制退休金案所遭遇之法令解釋與勞工權益問題</a:t>
            </a:r>
            <a:endParaRPr lang="zh-TW" altLang="en-US" sz="2400" b="0" dirty="0">
              <a:solidFill>
                <a:srgbClr val="0000CC"/>
              </a:solidFill>
              <a:latin typeface="華康中圓體(P)" panose="020F0500000000000000" pitchFamily="34" charset="-120"/>
              <a:ea typeface="華康中圓體(P)" panose="020F0500000000000000" pitchFamily="34" charset="-120"/>
            </a:endParaRPr>
          </a:p>
        </p:txBody>
      </p:sp>
      <p:sp>
        <p:nvSpPr>
          <p:cNvPr id="25" name="矩形 93"/>
          <p:cNvSpPr>
            <a:spLocks noChangeArrowheads="1"/>
          </p:cNvSpPr>
          <p:nvPr/>
        </p:nvSpPr>
        <p:spPr bwMode="auto">
          <a:xfrm>
            <a:off x="1075419" y="3704625"/>
            <a:ext cx="7548620" cy="120032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世曦與中華顧問聯名函勞動部補充</a:t>
            </a:r>
            <a:r>
              <a:rPr lang="zh-TW" altLang="en-US" sz="2400" b="0" dirty="0">
                <a:solidFill>
                  <a:srgbClr val="C00000"/>
                </a:solidFill>
                <a:latin typeface="華康中圓體(P)" panose="020F0500000000000000" pitchFamily="34" charset="-120"/>
                <a:ea typeface="華康中圓體(P)" panose="020F0500000000000000" pitchFamily="34" charset="-120"/>
              </a:rPr>
              <a:t>說明本案發生背景與法令解釋爭議點</a:t>
            </a:r>
            <a:r>
              <a:rPr lang="zh-TW" altLang="en-US" sz="2400" b="0" dirty="0">
                <a:solidFill>
                  <a:srgbClr val="0000CC"/>
                </a:solidFill>
                <a:latin typeface="華康中圓體(P)" panose="020F0500000000000000" pitchFamily="34" charset="-120"/>
                <a:ea typeface="華康中圓體(P)" panose="020F0500000000000000" pitchFamily="34" charset="-120"/>
              </a:rPr>
              <a:t>，請勞動部邀相關主管機關</a:t>
            </a:r>
            <a:r>
              <a:rPr lang="en-US" altLang="zh-TW" sz="2400" b="0" dirty="0">
                <a:solidFill>
                  <a:srgbClr val="0000CC"/>
                </a:solidFill>
                <a:latin typeface="華康中圓體(P)" panose="020F0500000000000000" pitchFamily="34" charset="-120"/>
                <a:ea typeface="華康中圓體(P)" panose="020F0500000000000000" pitchFamily="34" charset="-120"/>
              </a:rPr>
              <a:t>(</a:t>
            </a:r>
            <a:r>
              <a:rPr lang="zh-TW" altLang="en-US" sz="2400" b="0" dirty="0">
                <a:solidFill>
                  <a:srgbClr val="0000CC"/>
                </a:solidFill>
                <a:latin typeface="華康中圓體(P)" panose="020F0500000000000000" pitchFamily="34" charset="-120"/>
                <a:ea typeface="華康中圓體(P)" panose="020F0500000000000000" pitchFamily="34" charset="-120"/>
              </a:rPr>
              <a:t>如財政部</a:t>
            </a:r>
            <a:r>
              <a:rPr lang="en-US" altLang="zh-TW" sz="2400" b="0" dirty="0">
                <a:solidFill>
                  <a:srgbClr val="0000CC"/>
                </a:solidFill>
                <a:latin typeface="華康中圓體(P)" panose="020F0500000000000000" pitchFamily="34" charset="-120"/>
                <a:ea typeface="華康中圓體(P)" panose="020F0500000000000000" pitchFamily="34" charset="-120"/>
              </a:rPr>
              <a:t>)</a:t>
            </a:r>
            <a:r>
              <a:rPr lang="zh-TW" altLang="en-US" sz="2400" b="0" dirty="0">
                <a:solidFill>
                  <a:srgbClr val="0000CC"/>
                </a:solidFill>
                <a:latin typeface="華康中圓體(P)" panose="020F0500000000000000" pitchFamily="34" charset="-120"/>
                <a:ea typeface="華康中圓體(P)" panose="020F0500000000000000" pitchFamily="34" charset="-120"/>
              </a:rPr>
              <a:t>共同研商解決</a:t>
            </a:r>
            <a:endParaRPr lang="en-US" altLang="zh-TW" sz="2400" b="0" dirty="0">
              <a:solidFill>
                <a:srgbClr val="0000CC"/>
              </a:solidFill>
              <a:latin typeface="華康中圓體(P)" panose="020F0500000000000000" pitchFamily="34" charset="-120"/>
              <a:ea typeface="華康中圓體(P)" panose="020F0500000000000000" pitchFamily="34" charset="-120"/>
            </a:endParaRPr>
          </a:p>
        </p:txBody>
      </p:sp>
      <p:sp>
        <p:nvSpPr>
          <p:cNvPr id="26" name="矩形 105"/>
          <p:cNvSpPr>
            <a:spLocks noChangeArrowheads="1"/>
          </p:cNvSpPr>
          <p:nvPr/>
        </p:nvSpPr>
        <p:spPr bwMode="auto">
          <a:xfrm>
            <a:off x="1094049" y="4800600"/>
            <a:ext cx="7529990" cy="120032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defRPr/>
            </a:pPr>
            <a:r>
              <a:rPr lang="zh-TW" altLang="en-US" sz="2400" b="0" dirty="0">
                <a:solidFill>
                  <a:srgbClr val="0000CC"/>
                </a:solidFill>
                <a:latin typeface="華康中圓體(P)" panose="020F0500000000000000" pitchFamily="34" charset="-120"/>
                <a:ea typeface="華康中圓體(P)" panose="020F0500000000000000" pitchFamily="34" charset="-120"/>
              </a:rPr>
              <a:t>勞動部邀國稅局、北市府、中華顧問與世曦等單位出席第一階段會議主要議題為</a:t>
            </a:r>
            <a:r>
              <a:rPr lang="zh-TW" altLang="en-US" sz="2400" b="0" dirty="0">
                <a:solidFill>
                  <a:srgbClr val="C00000"/>
                </a:solidFill>
                <a:latin typeface="華康中圓體(P)" panose="020F0500000000000000" pitchFamily="34" charset="-120"/>
                <a:ea typeface="華康中圓體(P)" panose="020F0500000000000000" pitchFamily="34" charset="-120"/>
              </a:rPr>
              <a:t>法令釐清、定額免稅集結清</a:t>
            </a:r>
            <a:r>
              <a:rPr lang="en-US" altLang="zh-TW" sz="2400" b="0" dirty="0">
                <a:solidFill>
                  <a:srgbClr val="C00000"/>
                </a:solidFill>
                <a:latin typeface="華康中圓體(P)" panose="020F0500000000000000" pitchFamily="34" charset="-120"/>
                <a:ea typeface="華康中圓體(P)" panose="020F0500000000000000" pitchFamily="34" charset="-120"/>
              </a:rPr>
              <a:t>(</a:t>
            </a:r>
            <a:r>
              <a:rPr lang="zh-TW" altLang="en-US" sz="2400" b="0" dirty="0">
                <a:solidFill>
                  <a:srgbClr val="C00000"/>
                </a:solidFill>
                <a:latin typeface="華康中圓體(P)" panose="020F0500000000000000" pitchFamily="34" charset="-120"/>
                <a:ea typeface="華康中圓體(P)" panose="020F0500000000000000" pitchFamily="34" charset="-120"/>
              </a:rPr>
              <a:t>或類似結清</a:t>
            </a:r>
            <a:r>
              <a:rPr lang="en-US" altLang="zh-TW" sz="2400" b="0" dirty="0">
                <a:solidFill>
                  <a:srgbClr val="C00000"/>
                </a:solidFill>
                <a:latin typeface="華康中圓體(P)" panose="020F0500000000000000" pitchFamily="34" charset="-120"/>
                <a:ea typeface="華康中圓體(P)" panose="020F0500000000000000" pitchFamily="34" charset="-120"/>
              </a:rPr>
              <a:t>)</a:t>
            </a:r>
            <a:r>
              <a:rPr lang="zh-TW" altLang="en-US" sz="2400" b="0" dirty="0">
                <a:solidFill>
                  <a:srgbClr val="0000CC"/>
                </a:solidFill>
                <a:latin typeface="華康中圓體(P)" panose="020F0500000000000000" pitchFamily="34" charset="-120"/>
                <a:ea typeface="華康中圓體(P)" panose="020F0500000000000000" pitchFamily="34" charset="-120"/>
              </a:rPr>
              <a:t>可行之方案研擬</a:t>
            </a:r>
          </a:p>
        </p:txBody>
      </p:sp>
      <p:sp>
        <p:nvSpPr>
          <p:cNvPr id="27" name="矩形 26"/>
          <p:cNvSpPr/>
          <p:nvPr/>
        </p:nvSpPr>
        <p:spPr bwMode="auto">
          <a:xfrm>
            <a:off x="1732548" y="6258712"/>
            <a:ext cx="1912723" cy="461665"/>
          </a:xfrm>
          <a:prstGeom prst="rect">
            <a:avLst/>
          </a:prstGeom>
          <a:noFill/>
        </p:spPr>
        <p:txBody>
          <a:bodyPr wrap="square">
            <a:spAutoFit/>
          </a:bodyPr>
          <a:lstStyle/>
          <a:p>
            <a:pPr algn="r">
              <a:defRPr/>
            </a:pPr>
            <a:r>
              <a:rPr lang="zh-TW" altLang="en-US" sz="2400" dirty="0">
                <a:solidFill>
                  <a:srgbClr val="FF9900"/>
                </a:solidFill>
                <a:latin typeface="華康中圓體(P)" panose="020F0500000000000000" pitchFamily="34" charset="-120"/>
                <a:ea typeface="華康中圓體(P)" panose="020F0500000000000000" pitchFamily="34" charset="-120"/>
              </a:rPr>
              <a:t>舊制退休金</a:t>
            </a:r>
          </a:p>
        </p:txBody>
      </p:sp>
      <p:pic>
        <p:nvPicPr>
          <p:cNvPr id="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00772" y="6186996"/>
            <a:ext cx="1879039" cy="5371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矩形 28"/>
          <p:cNvSpPr/>
          <p:nvPr/>
        </p:nvSpPr>
        <p:spPr bwMode="auto">
          <a:xfrm>
            <a:off x="5399735" y="6182949"/>
            <a:ext cx="1836465" cy="461665"/>
          </a:xfrm>
          <a:prstGeom prst="rect">
            <a:avLst/>
          </a:prstGeom>
          <a:noFill/>
        </p:spPr>
        <p:txBody>
          <a:bodyPr wrap="square">
            <a:spAutoFit/>
          </a:bodyPr>
          <a:lstStyle/>
          <a:p>
            <a:pPr>
              <a:defRPr/>
            </a:pPr>
            <a:r>
              <a:rPr lang="zh-TW" altLang="en-US" sz="2400" dirty="0">
                <a:solidFill>
                  <a:srgbClr val="7030A0"/>
                </a:solidFill>
                <a:latin typeface="華康中圓體(P)" panose="020F0500000000000000" pitchFamily="34" charset="-120"/>
                <a:ea typeface="華康中圓體(P)" panose="020F0500000000000000" pitchFamily="34" charset="-120"/>
              </a:rPr>
              <a:t>薪資結構</a:t>
            </a:r>
          </a:p>
        </p:txBody>
      </p:sp>
      <p:sp>
        <p:nvSpPr>
          <p:cNvPr id="31" name="矩形 30"/>
          <p:cNvSpPr/>
          <p:nvPr/>
        </p:nvSpPr>
        <p:spPr>
          <a:xfrm>
            <a:off x="0" y="198864"/>
            <a:ext cx="9135374"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Tree>
    <p:extLst>
      <p:ext uri="{BB962C8B-B14F-4D97-AF65-F5344CB8AC3E}">
        <p14:creationId xmlns:p14="http://schemas.microsoft.com/office/powerpoint/2010/main" val="2217680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接點 5"/>
          <p:cNvCxnSpPr/>
          <p:nvPr/>
        </p:nvCxnSpPr>
        <p:spPr bwMode="auto">
          <a:xfrm>
            <a:off x="1138380" y="2865005"/>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7" name="直線接點 6"/>
          <p:cNvCxnSpPr/>
          <p:nvPr/>
        </p:nvCxnSpPr>
        <p:spPr bwMode="auto">
          <a:xfrm>
            <a:off x="1129911" y="3646993"/>
            <a:ext cx="7217666" cy="1690"/>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cxnSp>
        <p:nvCxnSpPr>
          <p:cNvPr id="8" name="直線接點 7"/>
          <p:cNvCxnSpPr/>
          <p:nvPr/>
        </p:nvCxnSpPr>
        <p:spPr bwMode="auto">
          <a:xfrm>
            <a:off x="1133448" y="4359898"/>
            <a:ext cx="7288104" cy="56552"/>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9" name="文字方塊 89"/>
          <p:cNvSpPr txBox="1">
            <a:spLocks noChangeArrowheads="1"/>
          </p:cNvSpPr>
          <p:nvPr/>
        </p:nvSpPr>
        <p:spPr bwMode="auto">
          <a:xfrm>
            <a:off x="1086421" y="1141948"/>
            <a:ext cx="7815532" cy="175945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lnSpc>
                <a:spcPts val="2600"/>
              </a:lnSpc>
            </a:pPr>
            <a:r>
              <a:rPr lang="zh-TW" altLang="zh-TW" sz="2400" b="0" dirty="0">
                <a:solidFill>
                  <a:srgbClr val="0000CC"/>
                </a:solidFill>
                <a:latin typeface="華康中圓體(P)" panose="020F0500000000000000" pitchFamily="34" charset="-120"/>
                <a:ea typeface="華康中圓體(P)" panose="020F0500000000000000" pitchFamily="34" charset="-120"/>
              </a:rPr>
              <a:t>本會針對舊制勞工退休金</a:t>
            </a:r>
            <a:r>
              <a:rPr lang="zh-TW" altLang="en-US" sz="2400" b="0" dirty="0">
                <a:solidFill>
                  <a:srgbClr val="0000CC"/>
                </a:solidFill>
                <a:latin typeface="華康中圓體(P)" panose="020F0500000000000000" pitchFamily="34" charset="-120"/>
                <a:ea typeface="華康中圓體(P)" panose="020F0500000000000000" pitchFamily="34" charset="-120"/>
              </a:rPr>
              <a:t>提出五項</a:t>
            </a:r>
            <a:r>
              <a:rPr lang="zh-TW" altLang="zh-TW" sz="2400" b="0" dirty="0">
                <a:solidFill>
                  <a:srgbClr val="0000CC"/>
                </a:solidFill>
                <a:latin typeface="華康中圓體(P)" panose="020F0500000000000000" pitchFamily="34" charset="-120"/>
                <a:ea typeface="華康中圓體(P)" panose="020F0500000000000000" pitchFamily="34" charset="-120"/>
              </a:rPr>
              <a:t>聲明主張</a:t>
            </a:r>
            <a:r>
              <a:rPr lang="en-US" altLang="zh-TW" sz="2400" b="0" dirty="0">
                <a:solidFill>
                  <a:srgbClr val="0000CC"/>
                </a:solidFill>
                <a:latin typeface="華康中圓體(P)" panose="020F0500000000000000" pitchFamily="34" charset="-120"/>
                <a:ea typeface="華康中圓體(P)" panose="020F0500000000000000" pitchFamily="34" charset="-120"/>
              </a:rPr>
              <a:t>:</a:t>
            </a:r>
          </a:p>
          <a:p>
            <a:pPr>
              <a:lnSpc>
                <a:spcPts val="2600"/>
              </a:lnSpc>
            </a:pPr>
            <a:r>
              <a:rPr lang="en-US" altLang="zh-TW" sz="2400" b="0" dirty="0">
                <a:solidFill>
                  <a:srgbClr val="0000CC"/>
                </a:solidFill>
                <a:latin typeface="華康中圓體(P)" panose="020F0500000000000000" pitchFamily="34" charset="-120"/>
                <a:ea typeface="華康中圓體(P)" panose="020F0500000000000000" pitchFamily="34" charset="-120"/>
              </a:rPr>
              <a:t>1.</a:t>
            </a:r>
            <a:r>
              <a:rPr lang="zh-TW" altLang="zh-TW" sz="2400" b="0" dirty="0">
                <a:solidFill>
                  <a:srgbClr val="0000CC"/>
                </a:solidFill>
                <a:latin typeface="華康中圓體(P)" panose="020F0500000000000000" pitchFamily="34" charset="-120"/>
                <a:ea typeface="華康中圓體(P)" panose="020F0500000000000000" pitchFamily="34" charset="-120"/>
              </a:rPr>
              <a:t>堅持試算基準應</a:t>
            </a:r>
            <a:r>
              <a:rPr lang="zh-TW" altLang="zh-TW" sz="2400" b="0" dirty="0">
                <a:solidFill>
                  <a:srgbClr val="C00000"/>
                </a:solidFill>
                <a:latin typeface="華康中圓體(P)" panose="020F0500000000000000" pitchFamily="34" charset="-120"/>
                <a:ea typeface="華康中圓體(P)" panose="020F0500000000000000" pitchFamily="34" charset="-120"/>
              </a:rPr>
              <a:t>以勞動基準法第</a:t>
            </a:r>
            <a:r>
              <a:rPr lang="en-US" altLang="zh-TW" sz="2400" b="0" dirty="0">
                <a:solidFill>
                  <a:srgbClr val="C00000"/>
                </a:solidFill>
                <a:latin typeface="華康中圓體(P)" panose="020F0500000000000000" pitchFamily="34" charset="-120"/>
                <a:ea typeface="華康中圓體(P)" panose="020F0500000000000000" pitchFamily="34" charset="-120"/>
              </a:rPr>
              <a:t>55</a:t>
            </a:r>
            <a:r>
              <a:rPr lang="zh-TW" altLang="zh-TW" sz="2400" b="0" dirty="0">
                <a:solidFill>
                  <a:srgbClr val="C00000"/>
                </a:solidFill>
                <a:latin typeface="華康中圓體(P)" panose="020F0500000000000000" pitchFamily="34" charset="-120"/>
                <a:ea typeface="華康中圓體(P)" panose="020F0500000000000000" pitchFamily="34" charset="-120"/>
              </a:rPr>
              <a:t>條給與標準計算 </a:t>
            </a:r>
            <a:endParaRPr lang="en-US" altLang="zh-TW" sz="2400" b="0" dirty="0">
              <a:solidFill>
                <a:srgbClr val="C00000"/>
              </a:solidFill>
              <a:latin typeface="華康中圓體(P)" panose="020F0500000000000000" pitchFamily="34" charset="-120"/>
              <a:ea typeface="華康中圓體(P)" panose="020F0500000000000000" pitchFamily="34" charset="-120"/>
            </a:endParaRPr>
          </a:p>
          <a:p>
            <a:pPr>
              <a:lnSpc>
                <a:spcPts val="2600"/>
              </a:lnSpc>
            </a:pPr>
            <a:r>
              <a:rPr lang="en-US" altLang="zh-TW" sz="2400" b="0" dirty="0">
                <a:solidFill>
                  <a:srgbClr val="0000CC"/>
                </a:solidFill>
                <a:latin typeface="華康中圓體(P)" panose="020F0500000000000000" pitchFamily="34" charset="-120"/>
                <a:ea typeface="華康中圓體(P)" panose="020F0500000000000000" pitchFamily="34" charset="-120"/>
              </a:rPr>
              <a:t>2.</a:t>
            </a:r>
            <a:r>
              <a:rPr lang="zh-TW" altLang="zh-TW" sz="2400" b="0" dirty="0">
                <a:solidFill>
                  <a:srgbClr val="0000CC"/>
                </a:solidFill>
                <a:latin typeface="華康中圓體(P)" panose="020F0500000000000000" pitchFamily="34" charset="-120"/>
                <a:ea typeface="華康中圓體(P)" panose="020F0500000000000000" pitchFamily="34" charset="-120"/>
              </a:rPr>
              <a:t>會員結清過程</a:t>
            </a:r>
            <a:r>
              <a:rPr lang="zh-TW" altLang="en-US" sz="2400" b="0" dirty="0">
                <a:solidFill>
                  <a:srgbClr val="0000CC"/>
                </a:solidFill>
                <a:latin typeface="華康中圓體(P)" panose="020F0500000000000000" pitchFamily="34" charset="-120"/>
                <a:ea typeface="華康中圓體(P)" panose="020F0500000000000000" pitchFamily="34" charset="-120"/>
              </a:rPr>
              <a:t>若</a:t>
            </a:r>
            <a:r>
              <a:rPr lang="zh-TW" altLang="zh-TW" sz="2400" b="0" dirty="0">
                <a:solidFill>
                  <a:srgbClr val="0000CC"/>
                </a:solidFill>
                <a:latin typeface="華康中圓體(P)" panose="020F0500000000000000" pitchFamily="34" charset="-120"/>
                <a:ea typeface="華康中圓體(P)" panose="020F0500000000000000" pitchFamily="34" charset="-120"/>
              </a:rPr>
              <a:t>遇問題，可授權本會介入協商 </a:t>
            </a:r>
            <a:endParaRPr lang="en-US" altLang="zh-TW" sz="2400" b="0" dirty="0">
              <a:solidFill>
                <a:srgbClr val="0000CC"/>
              </a:solidFill>
              <a:latin typeface="華康中圓體(P)" panose="020F0500000000000000" pitchFamily="34" charset="-120"/>
              <a:ea typeface="華康中圓體(P)" panose="020F0500000000000000" pitchFamily="34" charset="-120"/>
            </a:endParaRPr>
          </a:p>
          <a:p>
            <a:pPr>
              <a:lnSpc>
                <a:spcPts val="2600"/>
              </a:lnSpc>
            </a:pPr>
            <a:r>
              <a:rPr lang="en-US" altLang="zh-TW" sz="2400" b="0" dirty="0">
                <a:solidFill>
                  <a:srgbClr val="C00000"/>
                </a:solidFill>
                <a:latin typeface="華康中圓體(P)" panose="020F0500000000000000" pitchFamily="34" charset="-120"/>
                <a:ea typeface="華康中圓體(P)" panose="020F0500000000000000" pitchFamily="34" charset="-120"/>
              </a:rPr>
              <a:t>3.</a:t>
            </a:r>
            <a:r>
              <a:rPr lang="zh-TW" altLang="zh-TW" sz="2400" b="0" dirty="0">
                <a:solidFill>
                  <a:srgbClr val="C00000"/>
                </a:solidFill>
                <a:latin typeface="華康中圓體(P)" panose="020F0500000000000000" pitchFamily="34" charset="-120"/>
                <a:ea typeface="華康中圓體(P)" panose="020F0500000000000000" pitchFamily="34" charset="-120"/>
              </a:rPr>
              <a:t>訴求談定舊制退休金結清方案月份為基準點計算退休金</a:t>
            </a:r>
            <a:endParaRPr lang="en-US" altLang="zh-TW" sz="2400" b="0" dirty="0">
              <a:solidFill>
                <a:srgbClr val="C00000"/>
              </a:solidFill>
              <a:latin typeface="華康中圓體(P)" panose="020F0500000000000000" pitchFamily="34" charset="-120"/>
              <a:ea typeface="華康中圓體(P)" panose="020F0500000000000000" pitchFamily="34" charset="-120"/>
            </a:endParaRPr>
          </a:p>
          <a:p>
            <a:pPr>
              <a:lnSpc>
                <a:spcPts val="2600"/>
              </a:lnSpc>
            </a:pPr>
            <a:r>
              <a:rPr lang="en-US" altLang="zh-TW" sz="2400" b="0" dirty="0">
                <a:solidFill>
                  <a:srgbClr val="0000CC"/>
                </a:solidFill>
                <a:latin typeface="華康中圓體(P)" panose="020F0500000000000000" pitchFamily="34" charset="-120"/>
                <a:ea typeface="華康中圓體(P)" panose="020F0500000000000000" pitchFamily="34" charset="-120"/>
              </a:rPr>
              <a:t>4.</a:t>
            </a:r>
            <a:r>
              <a:rPr lang="zh-TW" altLang="zh-TW" sz="2400" b="0" dirty="0">
                <a:solidFill>
                  <a:srgbClr val="0000CC"/>
                </a:solidFill>
                <a:latin typeface="華康中圓體(P)" panose="020F0500000000000000" pitchFamily="34" charset="-120"/>
                <a:ea typeface="華康中圓體(P)" panose="020F0500000000000000" pitchFamily="34" charset="-120"/>
              </a:rPr>
              <a:t>結清方案本會採監督者角色為會員把關</a:t>
            </a:r>
            <a:endParaRPr lang="en-US" altLang="zh-TW" sz="2400" b="0" dirty="0">
              <a:solidFill>
                <a:srgbClr val="0000CC"/>
              </a:solidFill>
              <a:latin typeface="華康中圓體(P)" panose="020F0500000000000000" pitchFamily="34" charset="-120"/>
              <a:ea typeface="華康中圓體(P)" panose="020F0500000000000000" pitchFamily="34" charset="-120"/>
            </a:endParaRPr>
          </a:p>
        </p:txBody>
      </p:sp>
      <p:sp>
        <p:nvSpPr>
          <p:cNvPr id="11" name="矩形 90"/>
          <p:cNvSpPr>
            <a:spLocks noChangeArrowheads="1"/>
          </p:cNvSpPr>
          <p:nvPr/>
        </p:nvSpPr>
        <p:spPr bwMode="auto">
          <a:xfrm>
            <a:off x="1116117" y="2879368"/>
            <a:ext cx="7768584" cy="7591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lnSpc>
                <a:spcPts val="2600"/>
              </a:lnSpc>
              <a:defRPr/>
            </a:pPr>
            <a:r>
              <a:rPr lang="zh-TW" altLang="en-US" sz="2400" b="0" dirty="0">
                <a:solidFill>
                  <a:srgbClr val="0000CC"/>
                </a:solidFill>
                <a:latin typeface="華康中圓體(P)" panose="020F0500000000000000" pitchFamily="34" charset="-120"/>
                <a:ea typeface="華康中圓體(P)" panose="020F0500000000000000" pitchFamily="34" charset="-120"/>
              </a:rPr>
              <a:t>總</a:t>
            </a:r>
            <a:r>
              <a:rPr lang="zh-TW" altLang="zh-TW" sz="2400" b="0" dirty="0">
                <a:solidFill>
                  <a:srgbClr val="0000CC"/>
                </a:solidFill>
                <a:latin typeface="華康中圓體(P)" panose="020F0500000000000000" pitchFamily="34" charset="-120"/>
                <a:ea typeface="華康中圓體(P)" panose="020F0500000000000000" pitchFamily="34" charset="-120"/>
              </a:rPr>
              <a:t>統大選後，交通部要求凡中華顧問所有重大事件於新政府交接後辦理，本案待新政府交接後續辦</a:t>
            </a:r>
            <a:endParaRPr lang="zh-TW" altLang="en-US" sz="2400" b="0" dirty="0">
              <a:solidFill>
                <a:srgbClr val="0000CC"/>
              </a:solidFill>
              <a:latin typeface="華康中圓體(P)" panose="020F0500000000000000" pitchFamily="34" charset="-120"/>
              <a:ea typeface="華康中圓體(P)" panose="020F0500000000000000" pitchFamily="34" charset="-120"/>
            </a:endParaRPr>
          </a:p>
        </p:txBody>
      </p:sp>
      <p:sp>
        <p:nvSpPr>
          <p:cNvPr id="12" name="矩形 93"/>
          <p:cNvSpPr>
            <a:spLocks noChangeArrowheads="1"/>
          </p:cNvSpPr>
          <p:nvPr/>
        </p:nvSpPr>
        <p:spPr bwMode="auto">
          <a:xfrm>
            <a:off x="1134043" y="3629683"/>
            <a:ext cx="7767910" cy="7591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lnSpc>
                <a:spcPts val="2600"/>
              </a:lnSpc>
              <a:defRPr/>
            </a:pPr>
            <a:r>
              <a:rPr lang="zh-TW" altLang="zh-TW" sz="2400" b="0" dirty="0">
                <a:solidFill>
                  <a:srgbClr val="0000CC"/>
                </a:solidFill>
                <a:latin typeface="華康中圓體(P)" panose="020F0500000000000000" pitchFamily="34" charset="-120"/>
                <a:ea typeface="華康中圓體(P)" panose="020F0500000000000000" pitchFamily="34" charset="-120"/>
              </a:rPr>
              <a:t>本會勞退協商代表與中華顧問執行長 陳茂南針對世曦會員【舊制退休金結清】議題，於中華顧問召開會議</a:t>
            </a:r>
            <a:endParaRPr lang="en-US" altLang="zh-TW" sz="2400" b="0" dirty="0">
              <a:solidFill>
                <a:srgbClr val="0000CC"/>
              </a:solidFill>
              <a:latin typeface="華康中圓體(P)" panose="020F0500000000000000" pitchFamily="34" charset="-120"/>
              <a:ea typeface="華康中圓體(P)" panose="020F0500000000000000" pitchFamily="34" charset="-120"/>
            </a:endParaRPr>
          </a:p>
        </p:txBody>
      </p:sp>
      <p:cxnSp>
        <p:nvCxnSpPr>
          <p:cNvPr id="14" name="直線接點 13"/>
          <p:cNvCxnSpPr/>
          <p:nvPr/>
        </p:nvCxnSpPr>
        <p:spPr bwMode="auto">
          <a:xfrm>
            <a:off x="1139539" y="6052642"/>
            <a:ext cx="7288104" cy="56552"/>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6" name="向下箭號 15"/>
          <p:cNvSpPr/>
          <p:nvPr/>
        </p:nvSpPr>
        <p:spPr>
          <a:xfrm>
            <a:off x="2461" y="1209457"/>
            <a:ext cx="1456267" cy="5316850"/>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zh-TW" altLang="en-US" sz="1100" b="1">
              <a:solidFill>
                <a:srgbClr val="0000CC"/>
              </a:solidFill>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7" name="橢圓 16"/>
          <p:cNvSpPr/>
          <p:nvPr/>
        </p:nvSpPr>
        <p:spPr>
          <a:xfrm>
            <a:off x="366531" y="1329317"/>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2/04</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18" name="橢圓 17"/>
          <p:cNvSpPr/>
          <p:nvPr/>
        </p:nvSpPr>
        <p:spPr>
          <a:xfrm>
            <a:off x="366529" y="3670750"/>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4/14</a:t>
            </a:r>
          </a:p>
        </p:txBody>
      </p:sp>
      <p:sp>
        <p:nvSpPr>
          <p:cNvPr id="19" name="橢圓 18"/>
          <p:cNvSpPr/>
          <p:nvPr/>
        </p:nvSpPr>
        <p:spPr>
          <a:xfrm>
            <a:off x="374995" y="4865310"/>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5/01</a:t>
            </a:r>
          </a:p>
        </p:txBody>
      </p:sp>
      <p:sp>
        <p:nvSpPr>
          <p:cNvPr id="20" name="橢圓 19"/>
          <p:cNvSpPr/>
          <p:nvPr/>
        </p:nvSpPr>
        <p:spPr>
          <a:xfrm>
            <a:off x="374316" y="2942933"/>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p>
          <a:p>
            <a:pPr algn="ctr">
              <a:lnSpc>
                <a:spcPts val="1500"/>
              </a:lnSpc>
            </a:pP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3/16</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21" name="矩形 105"/>
          <p:cNvSpPr>
            <a:spLocks noChangeArrowheads="1"/>
          </p:cNvSpPr>
          <p:nvPr/>
        </p:nvSpPr>
        <p:spPr bwMode="auto">
          <a:xfrm>
            <a:off x="1143531" y="4350217"/>
            <a:ext cx="7758422" cy="22980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b="1">
                <a:solidFill>
                  <a:srgbClr val="3366FF"/>
                </a:solidFill>
                <a:latin typeface="Arial" panose="020B0604020202020204" pitchFamily="34" charset="0"/>
                <a:ea typeface="新細明體" panose="02020500000000000000" pitchFamily="18" charset="-120"/>
              </a:defRPr>
            </a:lvl1pPr>
            <a:lvl2pPr marL="742950" indent="-285750">
              <a:defRPr kumimoji="1" b="1">
                <a:solidFill>
                  <a:srgbClr val="3366FF"/>
                </a:solidFill>
                <a:latin typeface="Arial" panose="020B0604020202020204" pitchFamily="34" charset="0"/>
                <a:ea typeface="新細明體" panose="02020500000000000000" pitchFamily="18" charset="-120"/>
              </a:defRPr>
            </a:lvl2pPr>
            <a:lvl3pPr marL="1143000" indent="-228600">
              <a:defRPr kumimoji="1" b="1">
                <a:solidFill>
                  <a:srgbClr val="3366FF"/>
                </a:solidFill>
                <a:latin typeface="Arial" panose="020B0604020202020204" pitchFamily="34" charset="0"/>
                <a:ea typeface="新細明體" panose="02020500000000000000" pitchFamily="18" charset="-120"/>
              </a:defRPr>
            </a:lvl3pPr>
            <a:lvl4pPr marL="1600200" indent="-228600">
              <a:defRPr kumimoji="1" b="1">
                <a:solidFill>
                  <a:srgbClr val="3366FF"/>
                </a:solidFill>
                <a:latin typeface="Arial" panose="020B0604020202020204" pitchFamily="34" charset="0"/>
                <a:ea typeface="新細明體" panose="02020500000000000000" pitchFamily="18" charset="-120"/>
              </a:defRPr>
            </a:lvl4pPr>
            <a:lvl5pPr marL="2057400" indent="-228600">
              <a:defRPr kumimoji="1" b="1">
                <a:solidFill>
                  <a:srgbClr val="3366FF"/>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b="1">
                <a:solidFill>
                  <a:srgbClr val="3366FF"/>
                </a:solidFill>
                <a:latin typeface="Arial" panose="020B0604020202020204" pitchFamily="34" charset="0"/>
                <a:ea typeface="新細明體" panose="02020500000000000000" pitchFamily="18" charset="-120"/>
              </a:defRPr>
            </a:lvl9pPr>
          </a:lstStyle>
          <a:p>
            <a:pPr>
              <a:lnSpc>
                <a:spcPts val="2600"/>
              </a:lnSpc>
            </a:pPr>
            <a:r>
              <a:rPr lang="zh-TW" altLang="zh-TW" sz="2400" b="0" dirty="0">
                <a:solidFill>
                  <a:srgbClr val="0000CC"/>
                </a:solidFill>
                <a:latin typeface="華康中圓體(P)" panose="020F0500000000000000" pitchFamily="34" charset="-120"/>
                <a:ea typeface="華康中圓體(P)" panose="020F0500000000000000" pitchFamily="34" charset="-120"/>
              </a:rPr>
              <a:t>正值屆齡退休高峰期，中華顧問勞工退休金準備金專戶</a:t>
            </a:r>
            <a:r>
              <a:rPr lang="zh-TW" altLang="en-US" sz="2400" b="0" dirty="0">
                <a:solidFill>
                  <a:srgbClr val="0000CC"/>
                </a:solidFill>
                <a:latin typeface="華康中圓體(P)" panose="020F0500000000000000" pitchFamily="34" charset="-120"/>
                <a:ea typeface="華康中圓體(P)" panose="020F0500000000000000" pitchFamily="34" charset="-120"/>
              </a:rPr>
              <a:t>因少</a:t>
            </a:r>
            <a:r>
              <a:rPr lang="zh-TW" altLang="zh-TW" sz="2400" b="0" dirty="0">
                <a:solidFill>
                  <a:srgbClr val="0000CC"/>
                </a:solidFill>
                <a:latin typeface="華康中圓體(P)" panose="020F0500000000000000" pitchFamily="34" charset="-120"/>
                <a:ea typeface="華康中圓體(P)" panose="020F0500000000000000" pitchFamily="34" charset="-120"/>
              </a:rPr>
              <a:t>提撥</a:t>
            </a:r>
            <a:r>
              <a:rPr lang="zh-TW" altLang="en-US" sz="2400" b="0" dirty="0">
                <a:solidFill>
                  <a:srgbClr val="0000CC"/>
                </a:solidFill>
                <a:latin typeface="華康中圓體(P)" panose="020F0500000000000000" pitchFamily="34" charset="-120"/>
                <a:ea typeface="華康中圓體(P)" panose="020F0500000000000000" pitchFamily="34" charset="-120"/>
              </a:rPr>
              <a:t>及多</a:t>
            </a:r>
            <a:r>
              <a:rPr lang="zh-TW" altLang="zh-TW" sz="2400" b="0" dirty="0">
                <a:solidFill>
                  <a:srgbClr val="0000CC"/>
                </a:solidFill>
                <a:latin typeface="華康中圓體(P)" panose="020F0500000000000000" pitchFamily="34" charset="-120"/>
                <a:ea typeface="華康中圓體(P)" panose="020F0500000000000000" pitchFamily="34" charset="-120"/>
              </a:rPr>
              <a:t>提領，結餘銳減</a:t>
            </a:r>
            <a:r>
              <a:rPr lang="en-US" altLang="zh-TW" sz="2400" b="0" dirty="0">
                <a:solidFill>
                  <a:srgbClr val="0000CC"/>
                </a:solidFill>
                <a:latin typeface="華康中圓體(P)" panose="020F0500000000000000" pitchFamily="34" charset="-120"/>
                <a:ea typeface="華康中圓體(P)" panose="020F0500000000000000" pitchFamily="34" charset="-120"/>
              </a:rPr>
              <a:t>(</a:t>
            </a:r>
            <a:r>
              <a:rPr lang="zh-TW" altLang="zh-TW" sz="2400" b="0" dirty="0">
                <a:solidFill>
                  <a:srgbClr val="0000CC"/>
                </a:solidFill>
                <a:latin typeface="華康中圓體(P)" panose="020F0500000000000000" pitchFamily="34" charset="-120"/>
                <a:ea typeface="華康中圓體(P)" panose="020F0500000000000000" pitchFamily="34" charset="-120"/>
              </a:rPr>
              <a:t>註</a:t>
            </a:r>
            <a:r>
              <a:rPr lang="en-US" altLang="zh-TW" sz="2400" b="0" dirty="0">
                <a:solidFill>
                  <a:srgbClr val="0000CC"/>
                </a:solidFill>
                <a:latin typeface="華康中圓體(P)" panose="020F0500000000000000" pitchFamily="34" charset="-120"/>
                <a:ea typeface="華康中圓體(P)" panose="020F0500000000000000" pitchFamily="34" charset="-120"/>
              </a:rPr>
              <a:t>1)</a:t>
            </a:r>
            <a:r>
              <a:rPr lang="zh-TW" altLang="zh-TW" sz="2400" b="0" dirty="0">
                <a:solidFill>
                  <a:srgbClr val="0000CC"/>
                </a:solidFill>
                <a:latin typeface="華康中圓體(P)" panose="020F0500000000000000" pitchFamily="34" charset="-120"/>
                <a:ea typeface="華康中圓體(P)" panose="020F0500000000000000" pitchFamily="34" charset="-120"/>
              </a:rPr>
              <a:t>，勞動部召開跨部協調會，國稅局函釋研判，</a:t>
            </a:r>
            <a:r>
              <a:rPr lang="zh-TW" altLang="zh-TW" sz="2400" b="0" dirty="0">
                <a:solidFill>
                  <a:srgbClr val="C00000"/>
                </a:solidFill>
                <a:latin typeface="華康中圓體(P)" panose="020F0500000000000000" pitchFamily="34" charset="-120"/>
                <a:ea typeface="華康中圓體(P)" panose="020F0500000000000000" pitchFamily="34" charset="-120"/>
              </a:rPr>
              <a:t>「結清舊制年資」所得符合退職所得享定額免稅</a:t>
            </a:r>
            <a:r>
              <a:rPr lang="zh-TW" altLang="en-US" sz="2400" b="0" dirty="0">
                <a:solidFill>
                  <a:srgbClr val="C00000"/>
                </a:solidFill>
                <a:latin typeface="華康中圓體(P)" panose="020F0500000000000000" pitchFamily="34" charset="-120"/>
                <a:ea typeface="華康中圓體(P)" panose="020F0500000000000000" pitchFamily="34" charset="-120"/>
              </a:rPr>
              <a:t>。</a:t>
            </a:r>
            <a:r>
              <a:rPr lang="zh-TW" altLang="zh-TW" sz="2400" b="0" dirty="0">
                <a:solidFill>
                  <a:srgbClr val="0000CC"/>
                </a:solidFill>
                <a:latin typeface="華康中圓體(P)" panose="020F0500000000000000" pitchFamily="34" charset="-120"/>
                <a:ea typeface="華康中圓體(P)" panose="020F0500000000000000" pitchFamily="34" charset="-120"/>
              </a:rPr>
              <a:t>合意「結清舊制年資」</a:t>
            </a:r>
            <a:r>
              <a:rPr lang="zh-TW" altLang="en-US" sz="2400" b="0" dirty="0">
                <a:solidFill>
                  <a:srgbClr val="0000CC"/>
                </a:solidFill>
                <a:latin typeface="華康中圓體(P)" panose="020F0500000000000000" pitchFamily="34" charset="-120"/>
                <a:ea typeface="華康中圓體(P)" panose="020F0500000000000000" pitchFamily="34" charset="-120"/>
              </a:rPr>
              <a:t>議</a:t>
            </a:r>
            <a:r>
              <a:rPr lang="zh-TW" altLang="zh-TW" sz="2400" b="0" dirty="0">
                <a:solidFill>
                  <a:srgbClr val="0000CC"/>
                </a:solidFill>
                <a:latin typeface="華康中圓體(P)" panose="020F0500000000000000" pitchFamily="34" charset="-120"/>
                <a:ea typeface="華康中圓體(P)" panose="020F0500000000000000" pitchFamily="34" charset="-120"/>
              </a:rPr>
              <a:t>題無法在</a:t>
            </a:r>
            <a:r>
              <a:rPr lang="en-US" altLang="zh-TW" sz="2400" b="0" dirty="0">
                <a:solidFill>
                  <a:srgbClr val="0000CC"/>
                </a:solidFill>
                <a:latin typeface="華康中圓體(P)" panose="020F0500000000000000" pitchFamily="34" charset="-120"/>
                <a:ea typeface="華康中圓體(P)" panose="020F0500000000000000" pitchFamily="34" charset="-120"/>
              </a:rPr>
              <a:t>520</a:t>
            </a:r>
            <a:r>
              <a:rPr lang="zh-TW" altLang="zh-TW" sz="2400" b="0" dirty="0">
                <a:solidFill>
                  <a:srgbClr val="0000CC"/>
                </a:solidFill>
                <a:latin typeface="華康中圓體(P)" panose="020F0500000000000000" pitchFamily="34" charset="-120"/>
                <a:ea typeface="華康中圓體(P)" panose="020F0500000000000000" pitchFamily="34" charset="-120"/>
              </a:rPr>
              <a:t>之前定案，待新人事抵定後續推</a:t>
            </a:r>
            <a:endParaRPr lang="en-US" altLang="zh-TW" sz="900" b="0" dirty="0">
              <a:solidFill>
                <a:srgbClr val="0000CC"/>
              </a:solidFill>
              <a:latin typeface="華康中圓體(P)" panose="020F0500000000000000" pitchFamily="34" charset="-120"/>
              <a:ea typeface="華康中圓體(P)" panose="020F0500000000000000" pitchFamily="34" charset="-120"/>
            </a:endParaRPr>
          </a:p>
          <a:p>
            <a:pPr>
              <a:lnSpc>
                <a:spcPts val="1800"/>
              </a:lnSpc>
              <a:spcBef>
                <a:spcPts val="600"/>
              </a:spcBef>
            </a:pPr>
            <a:r>
              <a:rPr lang="zh-TW" altLang="zh-TW" sz="1600" b="0" dirty="0">
                <a:solidFill>
                  <a:srgbClr val="0000CC"/>
                </a:solidFill>
                <a:latin typeface="華康中圓體(P)" panose="020F0500000000000000" pitchFamily="34" charset="-120"/>
                <a:ea typeface="華康中圓體(P)" panose="020F0500000000000000" pitchFamily="34" charset="-120"/>
              </a:rPr>
              <a:t>註</a:t>
            </a:r>
            <a:r>
              <a:rPr lang="en-US" altLang="zh-TW" sz="1600" b="0" dirty="0">
                <a:solidFill>
                  <a:srgbClr val="0000CC"/>
                </a:solidFill>
                <a:latin typeface="華康中圓體(P)" panose="020F0500000000000000" pitchFamily="34" charset="-120"/>
                <a:ea typeface="華康中圓體(P)" panose="020F0500000000000000" pitchFamily="34" charset="-120"/>
              </a:rPr>
              <a:t>1</a:t>
            </a:r>
            <a:r>
              <a:rPr lang="zh-TW" altLang="zh-TW" sz="1600" b="0" dirty="0">
                <a:solidFill>
                  <a:srgbClr val="0000CC"/>
                </a:solidFill>
                <a:latin typeface="華康中圓體(P)" panose="020F0500000000000000" pitchFamily="34" charset="-120"/>
                <a:ea typeface="華康中圓體(P)" panose="020F0500000000000000" pitchFamily="34" charset="-120"/>
              </a:rPr>
              <a:t>：結至</a:t>
            </a:r>
            <a:r>
              <a:rPr lang="en-US" altLang="zh-TW" sz="1600" b="0" dirty="0">
                <a:solidFill>
                  <a:srgbClr val="0000CC"/>
                </a:solidFill>
                <a:latin typeface="華康中圓體(P)" panose="020F0500000000000000" pitchFamily="34" charset="-120"/>
                <a:ea typeface="華康中圓體(P)" panose="020F0500000000000000" pitchFamily="34" charset="-120"/>
              </a:rPr>
              <a:t>105/03/14</a:t>
            </a:r>
            <a:r>
              <a:rPr lang="zh-TW" altLang="zh-TW" sz="1600" b="0" dirty="0">
                <a:solidFill>
                  <a:srgbClr val="0000CC"/>
                </a:solidFill>
                <a:latin typeface="華康中圓體(P)" panose="020F0500000000000000" pitchFamily="34" charset="-120"/>
                <a:ea typeface="華康中圓體(P)" panose="020F0500000000000000" pitchFamily="34" charset="-120"/>
              </a:rPr>
              <a:t>臺銀帳戶僅剩</a:t>
            </a:r>
            <a:r>
              <a:rPr lang="en-US" altLang="zh-TW" sz="1600" b="0" dirty="0">
                <a:solidFill>
                  <a:srgbClr val="0000CC"/>
                </a:solidFill>
                <a:latin typeface="華康中圓體(P)" panose="020F0500000000000000" pitchFamily="34" charset="-120"/>
                <a:ea typeface="華康中圓體(P)" panose="020F0500000000000000" pitchFamily="34" charset="-120"/>
              </a:rPr>
              <a:t>522,214,290</a:t>
            </a:r>
            <a:r>
              <a:rPr lang="zh-TW" altLang="zh-TW" sz="1600" b="0" dirty="0">
                <a:solidFill>
                  <a:srgbClr val="0000CC"/>
                </a:solidFill>
                <a:latin typeface="華康中圓體(P)" panose="020F0500000000000000" pitchFamily="34" charset="-120"/>
                <a:ea typeface="華康中圓體(P)" panose="020F0500000000000000" pitchFamily="34" charset="-120"/>
              </a:rPr>
              <a:t>元，而</a:t>
            </a:r>
            <a:r>
              <a:rPr lang="en-US" altLang="zh-TW" sz="1600" b="0" dirty="0">
                <a:solidFill>
                  <a:srgbClr val="0000CC"/>
                </a:solidFill>
                <a:latin typeface="華康中圓體(P)" panose="020F0500000000000000" pitchFamily="34" charset="-120"/>
                <a:ea typeface="華康中圓體(P)" panose="020F0500000000000000" pitchFamily="34" charset="-120"/>
              </a:rPr>
              <a:t>105</a:t>
            </a:r>
            <a:r>
              <a:rPr lang="zh-TW" altLang="zh-TW" sz="1600" b="0" dirty="0">
                <a:solidFill>
                  <a:srgbClr val="0000CC"/>
                </a:solidFill>
                <a:latin typeface="華康中圓體(P)" panose="020F0500000000000000" pitchFamily="34" charset="-120"/>
                <a:ea typeface="華康中圓體(P)" panose="020F0500000000000000" pitchFamily="34" charset="-120"/>
              </a:rPr>
              <a:t>年第一季</a:t>
            </a:r>
            <a:r>
              <a:rPr lang="en-US" altLang="zh-TW" sz="1600" b="0" dirty="0">
                <a:solidFill>
                  <a:srgbClr val="0000CC"/>
                </a:solidFill>
                <a:latin typeface="華康中圓體(P)" panose="020F0500000000000000" pitchFamily="34" charset="-120"/>
                <a:ea typeface="華康中圓體(P)" panose="020F0500000000000000" pitchFamily="34" charset="-120"/>
              </a:rPr>
              <a:t>(105/01/01</a:t>
            </a:r>
            <a:r>
              <a:rPr lang="zh-TW" altLang="en-US" sz="1600" b="0" dirty="0">
                <a:solidFill>
                  <a:srgbClr val="0000CC"/>
                </a:solidFill>
                <a:latin typeface="華康中圓體(P)" panose="020F0500000000000000" pitchFamily="34" charset="-120"/>
                <a:ea typeface="華康中圓體(P)" panose="020F0500000000000000" pitchFamily="34" charset="-120"/>
              </a:rPr>
              <a:t>～</a:t>
            </a:r>
            <a:r>
              <a:rPr lang="en-US" altLang="zh-TW" sz="1600" b="0" dirty="0">
                <a:solidFill>
                  <a:srgbClr val="0000CC"/>
                </a:solidFill>
                <a:latin typeface="華康中圓體(P)" panose="020F0500000000000000" pitchFamily="34" charset="-120"/>
                <a:ea typeface="華康中圓體(P)" panose="020F0500000000000000" pitchFamily="34" charset="-120"/>
              </a:rPr>
              <a:t>105/03/15) </a:t>
            </a:r>
            <a:r>
              <a:rPr lang="zh-TW" altLang="zh-TW" sz="1600" b="0" dirty="0">
                <a:solidFill>
                  <a:srgbClr val="0000CC"/>
                </a:solidFill>
                <a:latin typeface="華康中圓體(P)" panose="020F0500000000000000" pitchFamily="34" charset="-120"/>
                <a:ea typeface="華康中圓體(P)" panose="020F0500000000000000" pitchFamily="34" charset="-120"/>
              </a:rPr>
              <a:t>退休金支出為</a:t>
            </a:r>
            <a:r>
              <a:rPr lang="en-US" altLang="zh-TW" sz="1600" b="0" dirty="0">
                <a:solidFill>
                  <a:srgbClr val="0000CC"/>
                </a:solidFill>
                <a:latin typeface="華康中圓體(P)" panose="020F0500000000000000" pitchFamily="34" charset="-120"/>
                <a:ea typeface="華康中圓體(P)" panose="020F0500000000000000" pitchFamily="34" charset="-120"/>
              </a:rPr>
              <a:t>72,259,139</a:t>
            </a:r>
            <a:r>
              <a:rPr lang="zh-TW" altLang="zh-TW" sz="1600" b="0" dirty="0">
                <a:solidFill>
                  <a:srgbClr val="0000CC"/>
                </a:solidFill>
                <a:latin typeface="華康中圓體(P)" panose="020F0500000000000000" pitchFamily="34" charset="-120"/>
                <a:ea typeface="華康中圓體(P)" panose="020F0500000000000000" pitchFamily="34" charset="-120"/>
              </a:rPr>
              <a:t>元</a:t>
            </a:r>
            <a:endParaRPr lang="zh-TW" altLang="en-US" sz="1600" b="0" dirty="0">
              <a:solidFill>
                <a:srgbClr val="0000CC"/>
              </a:solidFill>
              <a:latin typeface="華康中圓體(P)" panose="020F0500000000000000" pitchFamily="34" charset="-120"/>
              <a:ea typeface="華康中圓體(P)" panose="020F0500000000000000" pitchFamily="34" charset="-120"/>
            </a:endParaRPr>
          </a:p>
        </p:txBody>
      </p:sp>
      <p:sp>
        <p:nvSpPr>
          <p:cNvPr id="23" name="矩形 22"/>
          <p:cNvSpPr/>
          <p:nvPr/>
        </p:nvSpPr>
        <p:spPr>
          <a:xfrm>
            <a:off x="0" y="198864"/>
            <a:ext cx="9135374"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Tree>
    <p:extLst>
      <p:ext uri="{BB962C8B-B14F-4D97-AF65-F5344CB8AC3E}">
        <p14:creationId xmlns:p14="http://schemas.microsoft.com/office/powerpoint/2010/main" val="2091928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向下箭號 21"/>
          <p:cNvSpPr/>
          <p:nvPr/>
        </p:nvSpPr>
        <p:spPr>
          <a:xfrm>
            <a:off x="2120" y="1201503"/>
            <a:ext cx="1456267" cy="5306874"/>
          </a:xfrm>
          <a:prstGeom prst="downArrow">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zh-TW" altLang="en-US" sz="1100" b="1" dirty="0">
                <a:latin typeface="華康中圓體(P)" panose="020F0500000000000000" pitchFamily="34" charset="-120"/>
                <a:ea typeface="華康中圓體(P)" panose="020F0500000000000000" pitchFamily="34" charset="-120"/>
                <a:cs typeface="Arial" panose="020B0604020202020204" pitchFamily="34" charset="0"/>
              </a:rPr>
              <a:t>˙</a:t>
            </a:r>
          </a:p>
        </p:txBody>
      </p:sp>
      <p:sp>
        <p:nvSpPr>
          <p:cNvPr id="23" name="橢圓 22"/>
          <p:cNvSpPr/>
          <p:nvPr/>
        </p:nvSpPr>
        <p:spPr>
          <a:xfrm>
            <a:off x="357564" y="1321364"/>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zh-TW" altLang="en-US" sz="11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9/21</a:t>
            </a:r>
            <a:endParaRPr lang="zh-TW" altLang="en-US" sz="9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sp>
        <p:nvSpPr>
          <p:cNvPr id="24" name="橢圓 23"/>
          <p:cNvSpPr/>
          <p:nvPr/>
        </p:nvSpPr>
        <p:spPr>
          <a:xfrm>
            <a:off x="357562" y="3733495"/>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7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11/16</a:t>
            </a:r>
          </a:p>
        </p:txBody>
      </p:sp>
      <p:sp>
        <p:nvSpPr>
          <p:cNvPr id="26" name="橢圓 25"/>
          <p:cNvSpPr/>
          <p:nvPr/>
        </p:nvSpPr>
        <p:spPr>
          <a:xfrm>
            <a:off x="365349" y="2494701"/>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zh-TW" altLang="en-US"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 </a:t>
            </a:r>
            <a:r>
              <a:rPr lang="en-US" altLang="zh-TW" sz="7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10/12</a:t>
            </a:r>
            <a:endParaRPr lang="zh-TW" altLang="en-US" sz="7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endParaRPr>
          </a:p>
        </p:txBody>
      </p:sp>
      <p:cxnSp>
        <p:nvCxnSpPr>
          <p:cNvPr id="27" name="直線接點 26"/>
          <p:cNvCxnSpPr/>
          <p:nvPr/>
        </p:nvCxnSpPr>
        <p:spPr bwMode="auto">
          <a:xfrm>
            <a:off x="1164642" y="2254452"/>
            <a:ext cx="7643824" cy="1899"/>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28" name="矩形 27"/>
          <p:cNvSpPr/>
          <p:nvPr/>
        </p:nvSpPr>
        <p:spPr>
          <a:xfrm>
            <a:off x="1108515" y="2285389"/>
            <a:ext cx="7901453" cy="1092607"/>
          </a:xfrm>
          <a:prstGeom prst="rect">
            <a:avLst/>
          </a:prstGeom>
        </p:spPr>
        <p:txBody>
          <a:bodyPr wrap="square">
            <a:spAutoFit/>
          </a:bodyPr>
          <a:lstStyle/>
          <a:p>
            <a:pPr>
              <a:lnSpc>
                <a:spcPts val="2600"/>
              </a:lnSpc>
            </a:pP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華光啟動舊制退休金結清案，特邀華光陳裕新</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副總經</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理至</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工會</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說明，勞退代表出席，針對舊制退休金結清議題進行協商</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討論</a:t>
            </a:r>
            <a:endParaRPr lang="zh-TW" altLang="en-US" sz="2400" dirty="0">
              <a:latin typeface="華康中圓體(P)" panose="020F0500000000000000" pitchFamily="34" charset="-120"/>
              <a:ea typeface="華康中圓體(P)" panose="020F0500000000000000" pitchFamily="34" charset="-120"/>
            </a:endParaRPr>
          </a:p>
        </p:txBody>
      </p:sp>
      <p:cxnSp>
        <p:nvCxnSpPr>
          <p:cNvPr id="29" name="直線接點 28"/>
          <p:cNvCxnSpPr/>
          <p:nvPr/>
        </p:nvCxnSpPr>
        <p:spPr bwMode="auto">
          <a:xfrm>
            <a:off x="1153142" y="3373019"/>
            <a:ext cx="7643824" cy="1899"/>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30" name="矩形 29"/>
          <p:cNvSpPr/>
          <p:nvPr/>
        </p:nvSpPr>
        <p:spPr>
          <a:xfrm>
            <a:off x="1111959" y="1138687"/>
            <a:ext cx="7915499" cy="1092607"/>
          </a:xfrm>
          <a:prstGeom prst="rect">
            <a:avLst/>
          </a:prstGeom>
        </p:spPr>
        <p:txBody>
          <a:bodyPr wrap="square">
            <a:spAutoFit/>
          </a:bodyPr>
          <a:lstStyle/>
          <a:p>
            <a:pPr>
              <a:lnSpc>
                <a:spcPts val="2600"/>
              </a:lnSpc>
            </a:pP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理事長拜會明理法律事務所李瑞敏律師說明世曦舊制退休金推動阻礙，另於年度勞動教育課程</a:t>
            </a:r>
            <a:r>
              <a:rPr lang="zh-TW" altLang="en-US" sz="24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進行</a:t>
            </a:r>
            <a:r>
              <a:rPr lang="en-US" altLang="zh-TW" sz="24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a:t>
            </a:r>
            <a:r>
              <a:rPr lang="zh-TW" altLang="en-US" sz="24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勞動基準法舊制退休金「結清」</a:t>
            </a:r>
            <a:r>
              <a:rPr lang="en-US" altLang="zh-TW" sz="24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a:t>
            </a:r>
            <a:r>
              <a:rPr lang="zh-TW" altLang="en-US" sz="2400" dirty="0">
                <a:solidFill>
                  <a:srgbClr val="C00000"/>
                </a:solidFill>
                <a:latin typeface="華康中圓體(P)" panose="020F0500000000000000" pitchFamily="34" charset="-120"/>
                <a:ea typeface="華康中圓體(P)" panose="020F0500000000000000" pitchFamily="34" charset="-120"/>
                <a:cs typeface="Times New Roman" panose="02020603050405020304" pitchFamily="18" charset="0"/>
              </a:rPr>
              <a:t>之爭議與探討課程</a:t>
            </a:r>
            <a:endPar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endParaRPr>
          </a:p>
        </p:txBody>
      </p:sp>
      <p:sp>
        <p:nvSpPr>
          <p:cNvPr id="31" name="矩形 30"/>
          <p:cNvSpPr/>
          <p:nvPr/>
        </p:nvSpPr>
        <p:spPr>
          <a:xfrm>
            <a:off x="1102945" y="3373019"/>
            <a:ext cx="7975063" cy="1426031"/>
          </a:xfrm>
          <a:prstGeom prst="rect">
            <a:avLst/>
          </a:prstGeom>
        </p:spPr>
        <p:txBody>
          <a:bodyPr wrap="square">
            <a:spAutoFit/>
          </a:bodyPr>
          <a:lstStyle/>
          <a:p>
            <a:pPr>
              <a:lnSpc>
                <a:spcPts val="2600"/>
              </a:lnSpc>
            </a:pP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敬邀 周</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禮良</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董事長出席勞資議題座談會</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重點內容</a:t>
            </a:r>
            <a:r>
              <a:rPr lang="en-US"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a:t>
            </a:r>
            <a:endParaRPr lang="zh-TW" altLang="zh-TW" sz="2400" dirty="0">
              <a:solidFill>
                <a:srgbClr val="0000CC"/>
              </a:solidFill>
              <a:latin typeface="華康中圓體(P)" panose="020F0500000000000000" pitchFamily="34" charset="-120"/>
              <a:ea typeface="華康中圓體(P)" panose="020F0500000000000000" pitchFamily="34" charset="-120"/>
            </a:endParaRPr>
          </a:p>
          <a:p>
            <a:pPr lvl="0">
              <a:lnSpc>
                <a:spcPts val="2600"/>
              </a:lnSpc>
            </a:pPr>
            <a:r>
              <a:rPr lang="en-US" altLang="zh-TW" sz="2400" dirty="0">
                <a:solidFill>
                  <a:srgbClr val="C00000"/>
                </a:solidFill>
                <a:latin typeface="華康中圓體(P)" panose="020F0500000000000000" pitchFamily="34" charset="-120"/>
                <a:ea typeface="華康中圓體(P)" panose="020F0500000000000000" pitchFamily="34" charset="-120"/>
              </a:rPr>
              <a:t>A:</a:t>
            </a:r>
            <a:r>
              <a:rPr lang="zh-TW" altLang="zh-TW" sz="2400" dirty="0">
                <a:solidFill>
                  <a:srgbClr val="C00000"/>
                </a:solidFill>
                <a:latin typeface="華康中圓體(P)" panose="020F0500000000000000" pitchFamily="34" charset="-120"/>
                <a:ea typeface="華康中圓體(P)" panose="020F0500000000000000" pitchFamily="34" charset="-120"/>
              </a:rPr>
              <a:t>會員強烈反應薪資結構檢討及調整</a:t>
            </a:r>
          </a:p>
          <a:p>
            <a:pPr lvl="0">
              <a:lnSpc>
                <a:spcPts val="2600"/>
              </a:lnSpc>
            </a:pPr>
            <a:r>
              <a:rPr lang="en-US" altLang="zh-TW" sz="2400" dirty="0">
                <a:solidFill>
                  <a:srgbClr val="C00000"/>
                </a:solidFill>
                <a:latin typeface="華康中圓體(P)" panose="020F0500000000000000" pitchFamily="34" charset="-120"/>
                <a:ea typeface="華康中圓體(P)" panose="020F0500000000000000" pitchFamily="34" charset="-120"/>
              </a:rPr>
              <a:t>B:</a:t>
            </a:r>
            <a:r>
              <a:rPr lang="zh-TW" altLang="zh-TW" sz="2400" dirty="0">
                <a:solidFill>
                  <a:srgbClr val="C00000"/>
                </a:solidFill>
                <a:latin typeface="華康中圓體(P)" panose="020F0500000000000000" pitchFamily="34" charset="-120"/>
                <a:ea typeface="華康中圓體(P)" panose="020F0500000000000000" pitchFamily="34" charset="-120"/>
              </a:rPr>
              <a:t>加速推動舊制退休金結清案</a:t>
            </a:r>
          </a:p>
          <a:p>
            <a:pPr lvl="0">
              <a:lnSpc>
                <a:spcPts val="2600"/>
              </a:lnSpc>
            </a:pPr>
            <a:r>
              <a:rPr lang="en-US" altLang="zh-TW" sz="2400" dirty="0">
                <a:solidFill>
                  <a:srgbClr val="C00000"/>
                </a:solidFill>
                <a:latin typeface="華康中圓體(P)" panose="020F0500000000000000" pitchFamily="34" charset="-120"/>
                <a:ea typeface="華康中圓體(P)" panose="020F0500000000000000" pitchFamily="34" charset="-120"/>
              </a:rPr>
              <a:t>C:</a:t>
            </a:r>
            <a:r>
              <a:rPr lang="zh-TW" altLang="zh-TW" sz="2200" dirty="0">
                <a:solidFill>
                  <a:srgbClr val="C00000"/>
                </a:solidFill>
                <a:latin typeface="華康中圓體(P)" panose="020F0500000000000000" pitchFamily="34" charset="-120"/>
                <a:ea typeface="華康中圓體(P)" panose="020F0500000000000000" pitchFamily="34" charset="-120"/>
              </a:rPr>
              <a:t>支持勞動部建議，由本會選派勞工董事參與世曦董事會會務</a:t>
            </a:r>
          </a:p>
        </p:txBody>
      </p:sp>
      <p:cxnSp>
        <p:nvCxnSpPr>
          <p:cNvPr id="32" name="直線接點 31"/>
          <p:cNvCxnSpPr/>
          <p:nvPr/>
        </p:nvCxnSpPr>
        <p:spPr bwMode="auto">
          <a:xfrm>
            <a:off x="1158896" y="4774904"/>
            <a:ext cx="7643824" cy="1899"/>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
        <p:nvSpPr>
          <p:cNvPr id="15" name="矩形 14"/>
          <p:cNvSpPr/>
          <p:nvPr/>
        </p:nvSpPr>
        <p:spPr>
          <a:xfrm>
            <a:off x="0" y="198864"/>
            <a:ext cx="9135374"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zh-TW" altLang="en-US" sz="4000" b="1" kern="10" dirty="0">
                <a:ln w="0"/>
                <a:solidFill>
                  <a:srgbClr val="006600"/>
                </a:solidFill>
                <a:effectLst>
                  <a:outerShdw blurRad="38100" dist="19050" dir="2700000" algn="tl" rotWithShape="0">
                    <a:schemeClr val="dk1">
                      <a:alpha val="40000"/>
                    </a:schemeClr>
                  </a:outerShdw>
                </a:effectLst>
                <a:latin typeface="華康中圓體(P)" panose="020F0500000000000000" pitchFamily="34" charset="-120"/>
                <a:ea typeface="華康中圓體(P)" panose="020F0500000000000000" pitchFamily="34" charset="-120"/>
              </a:rPr>
              <a:t>舊制退休金結清議題發展歷程</a:t>
            </a:r>
          </a:p>
        </p:txBody>
      </p:sp>
      <p:sp>
        <p:nvSpPr>
          <p:cNvPr id="16" name="橢圓 15"/>
          <p:cNvSpPr/>
          <p:nvPr/>
        </p:nvSpPr>
        <p:spPr>
          <a:xfrm>
            <a:off x="366028" y="5152173"/>
            <a:ext cx="728132" cy="651933"/>
          </a:xfrm>
          <a:prstGeom prst="ellipse">
            <a:avLst/>
          </a:prstGeom>
          <a:solidFill>
            <a:schemeClr val="tx2">
              <a:lumMod val="10000"/>
              <a:lumOff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TW" sz="10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105</a:t>
            </a:r>
            <a:r>
              <a:rPr lang="en-US" altLang="zh-TW" sz="700" b="1" dirty="0">
                <a:solidFill>
                  <a:srgbClr val="0000CC"/>
                </a:solidFill>
                <a:effectLst>
                  <a:outerShdw blurRad="38100" dist="38100" dir="2700000" algn="tl">
                    <a:srgbClr val="000000">
                      <a:alpha val="43137"/>
                    </a:srgbClr>
                  </a:outerShdw>
                </a:effectLst>
                <a:latin typeface="華康中圓體(P)" panose="020F0500000000000000" pitchFamily="34" charset="-120"/>
                <a:ea typeface="華康中圓體(P)" panose="020F0500000000000000" pitchFamily="34" charset="-120"/>
                <a:cs typeface="Arial" panose="020B0604020202020204" pitchFamily="34" charset="0"/>
              </a:rPr>
              <a:t>12/20</a:t>
            </a:r>
          </a:p>
        </p:txBody>
      </p:sp>
      <p:sp>
        <p:nvSpPr>
          <p:cNvPr id="18" name="矩形 17"/>
          <p:cNvSpPr/>
          <p:nvPr/>
        </p:nvSpPr>
        <p:spPr>
          <a:xfrm>
            <a:off x="1103334" y="4801357"/>
            <a:ext cx="7906724" cy="1697452"/>
          </a:xfrm>
          <a:prstGeom prst="rect">
            <a:avLst/>
          </a:prstGeom>
        </p:spPr>
        <p:txBody>
          <a:bodyPr wrap="square">
            <a:spAutoFit/>
          </a:bodyPr>
          <a:lstStyle/>
          <a:p>
            <a:pPr>
              <a:lnSpc>
                <a:spcPts val="2500"/>
              </a:lnSpc>
            </a:pP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勞動局勞資關係科梁蒼淇科長</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於</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第</a:t>
            </a:r>
            <a:r>
              <a:rPr lang="en-US"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3-4</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會員代表大會</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表示</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行文中華顧問，</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明</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述中華顧問與世曦就三方協議書中重點，須兼顧負擔提撥世曦員工舊制退休金</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依勞基法第</a:t>
            </a:r>
            <a:r>
              <a:rPr lang="en-US"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56</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條規定，</a:t>
            </a:r>
            <a:r>
              <a:rPr lang="zh-TW" altLang="en-US"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年度終了須</a:t>
            </a:r>
            <a:r>
              <a:rPr lang="zh-TW" altLang="zh-TW" sz="2400" dirty="0">
                <a:solidFill>
                  <a:srgbClr val="0000CC"/>
                </a:solidFill>
                <a:latin typeface="華康中圓體(P)" panose="020F0500000000000000" pitchFamily="34" charset="-120"/>
                <a:ea typeface="華康中圓體(P)" panose="020F0500000000000000" pitchFamily="34" charset="-120"/>
                <a:cs typeface="Times New Roman" panose="02020603050405020304" pitchFamily="18" charset="0"/>
              </a:rPr>
              <a:t>將世曦舊制退休金納入提撥，保障世曦員工退休權益</a:t>
            </a:r>
            <a:endParaRPr lang="zh-TW" altLang="en-US" sz="2400" dirty="0">
              <a:latin typeface="華康中圓體(P)" panose="020F0500000000000000" pitchFamily="34" charset="-120"/>
              <a:ea typeface="華康中圓體(P)" panose="020F0500000000000000" pitchFamily="34" charset="-120"/>
            </a:endParaRPr>
          </a:p>
        </p:txBody>
      </p:sp>
      <p:cxnSp>
        <p:nvCxnSpPr>
          <p:cNvPr id="19" name="直線接點 18"/>
          <p:cNvCxnSpPr/>
          <p:nvPr/>
        </p:nvCxnSpPr>
        <p:spPr bwMode="auto">
          <a:xfrm>
            <a:off x="1125001" y="6462818"/>
            <a:ext cx="7342403" cy="2535"/>
          </a:xfrm>
          <a:prstGeom prst="line">
            <a:avLst/>
          </a:prstGeom>
          <a:ln w="25400">
            <a:gradFill>
              <a:gsLst>
                <a:gs pos="0">
                  <a:schemeClr val="accent2">
                    <a:lumMod val="75000"/>
                  </a:schemeClr>
                </a:gs>
                <a:gs pos="100000">
                  <a:schemeClr val="accent1">
                    <a:tint val="23500"/>
                    <a:satMod val="160000"/>
                    <a:alpha val="0"/>
                  </a:schemeClr>
                </a:gs>
              </a:gsLst>
              <a:lin ang="0" scaled="0"/>
            </a:gra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98836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機器人">
  <a:themeElements>
    <a:clrScheme name="機器人">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機器人">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機器人">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視差</Template>
  <TotalTime>1064</TotalTime>
  <Words>2681</Words>
  <Application>Microsoft Office PowerPoint</Application>
  <PresentationFormat>如螢幕大小 (4:3)</PresentationFormat>
  <Paragraphs>184</Paragraphs>
  <Slides>14</Slides>
  <Notes>3</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14</vt:i4>
      </vt:variant>
    </vt:vector>
  </HeadingPairs>
  <TitlesOfParts>
    <vt:vector size="21" baseType="lpstr">
      <vt:lpstr>華康中圓體(P)</vt:lpstr>
      <vt:lpstr>華康隸書體W7</vt:lpstr>
      <vt:lpstr>Arial</vt:lpstr>
      <vt:lpstr>Calibri</vt:lpstr>
      <vt:lpstr>Corbel</vt:lpstr>
      <vt:lpstr>Wingdings</vt:lpstr>
      <vt:lpstr>機器人</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WU</dc:creator>
  <cp:lastModifiedBy>WU</cp:lastModifiedBy>
  <cp:revision>75</cp:revision>
  <cp:lastPrinted>2018-03-19T05:32:09Z</cp:lastPrinted>
  <dcterms:created xsi:type="dcterms:W3CDTF">2016-07-20T07:09:35Z</dcterms:created>
  <dcterms:modified xsi:type="dcterms:W3CDTF">2019-01-22T05:37:47Z</dcterms:modified>
</cp:coreProperties>
</file>